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86" r:id="rId4"/>
    <p:sldId id="287" r:id="rId5"/>
    <p:sldId id="288" r:id="rId6"/>
    <p:sldId id="289" r:id="rId7"/>
    <p:sldId id="290" r:id="rId8"/>
    <p:sldId id="291" r:id="rId9"/>
    <p:sldId id="292"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93" r:id="rId30"/>
    <p:sldId id="276" r:id="rId31"/>
    <p:sldId id="277" r:id="rId32"/>
    <p:sldId id="278" r:id="rId33"/>
    <p:sldId id="279" r:id="rId34"/>
    <p:sldId id="283" r:id="rId35"/>
    <p:sldId id="280" r:id="rId36"/>
    <p:sldId id="281" r:id="rId37"/>
    <p:sldId id="284" r:id="rId38"/>
    <p:sldId id="28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0"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B164DB8-81F6-4B0A-8AD6-A3496E602839}" type="datetimeFigureOut">
              <a:rPr lang="en-US" smtClean="0"/>
              <a:pPr/>
              <a:t>2/9/2015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A295FBA-8FA9-4375-B6B9-D14AEA450C74}"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B164DB8-81F6-4B0A-8AD6-A3496E60283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A295FBA-8FA9-4375-B6B9-D14AEA450C74}"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B164DB8-81F6-4B0A-8AD6-A3496E602839}" type="datetimeFigureOut">
              <a:rPr lang="en-US" smtClean="0"/>
              <a:pPr/>
              <a:t>2/9/2015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A295FBA-8FA9-4375-B6B9-D14AEA450C74}"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B164DB8-81F6-4B0A-8AD6-A3496E602839}"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95FBA-8FA9-4375-B6B9-D14AEA450C74}"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B164DB8-81F6-4B0A-8AD6-A3496E602839}" type="datetimeFigureOut">
              <a:rPr lang="en-US" smtClean="0"/>
              <a:pPr/>
              <a:t>2/9/2015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A295FBA-8FA9-4375-B6B9-D14AEA450C74}"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164DB8-81F6-4B0A-8AD6-A3496E602839}" type="datetimeFigureOut">
              <a:rPr lang="en-US" smtClean="0"/>
              <a:pPr/>
              <a:t>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A295FBA-8FA9-4375-B6B9-D14AEA450C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B164DB8-81F6-4B0A-8AD6-A3496E602839}" type="datetimeFigureOut">
              <a:rPr lang="en-US" smtClean="0"/>
              <a:pPr/>
              <a:t>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A295FBA-8FA9-4375-B6B9-D14AEA450C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A295FBA-8FA9-4375-B6B9-D14AEA450C74}"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B164DB8-81F6-4B0A-8AD6-A3496E602839}" type="datetimeFigureOut">
              <a:rPr lang="en-US" smtClean="0"/>
              <a:pPr/>
              <a:t>2/9/2015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A295FBA-8FA9-4375-B6B9-D14AEA450C74}"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B164DB8-81F6-4B0A-8AD6-A3496E602839}" type="datetimeFigureOut">
              <a:rPr lang="en-US" smtClean="0"/>
              <a:pPr/>
              <a:t>2/9/2015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164DB8-81F6-4B0A-8AD6-A3496E60283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95FBA-8FA9-4375-B6B9-D14AEA450C7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A295FBA-8FA9-4375-B6B9-D14AEA450C74}"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164DB8-81F6-4B0A-8AD6-A3496E60283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B164DB8-81F6-4B0A-8AD6-A3496E602839}" type="datetimeFigureOut">
              <a:rPr lang="en-US" smtClean="0"/>
              <a:pPr/>
              <a:t>2/9/2015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A295FBA-8FA9-4375-B6B9-D14AEA450C74}"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chemeClr val="tx1"/>
                </a:solidFill>
              </a:rPr>
              <a:t>UMPIRES</a:t>
            </a:r>
            <a:endParaRPr lang="en-US" b="1" dirty="0">
              <a:solidFill>
                <a:schemeClr val="tx1"/>
              </a:solidFill>
            </a:endParaRPr>
          </a:p>
        </p:txBody>
      </p:sp>
      <p:sp>
        <p:nvSpPr>
          <p:cNvPr id="5" name="Content Placeholder 4"/>
          <p:cNvSpPr>
            <a:spLocks noGrp="1"/>
          </p:cNvSpPr>
          <p:nvPr>
            <p:ph sz="half" idx="1"/>
          </p:nvPr>
        </p:nvSpPr>
        <p:spPr/>
        <p:txBody>
          <a:bodyPr/>
          <a:lstStyle/>
          <a:p>
            <a:r>
              <a:rPr lang="en-US" dirty="0" smtClean="0"/>
              <a:t>Umpire(s)—this is the official term for the zone and lane judges for all track events</a:t>
            </a:r>
          </a:p>
          <a:p>
            <a:r>
              <a:rPr lang="en-US" dirty="0" smtClean="0"/>
              <a:t>The AIA requires six (6) umpires for all state qualification meets</a:t>
            </a:r>
          </a:p>
          <a:p>
            <a:pPr>
              <a:buNone/>
            </a:pPr>
            <a:endParaRPr lang="en-US" dirty="0"/>
          </a:p>
        </p:txBody>
      </p:sp>
      <p:pic>
        <p:nvPicPr>
          <p:cNvPr id="7" name="Content Placeholder 6" descr="imagesCA07QXRP.jpg"/>
          <p:cNvPicPr>
            <a:picLocks noGrp="1" noChangeAspect="1"/>
          </p:cNvPicPr>
          <p:nvPr>
            <p:ph sz="half" idx="2"/>
          </p:nvPr>
        </p:nvPicPr>
        <p:blipFill>
          <a:blip r:embed="rId2" cstate="print"/>
          <a:stretch>
            <a:fillRect/>
          </a:stretch>
        </p:blipFill>
        <p:spPr>
          <a:xfrm>
            <a:off x="5105400" y="2133600"/>
            <a:ext cx="3505200" cy="2455069"/>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For the high </a:t>
            </a:r>
            <a:r>
              <a:rPr lang="en-US" dirty="0" err="1" smtClean="0"/>
              <a:t>hurldes</a:t>
            </a:r>
            <a:endParaRPr lang="en-US" dirty="0" smtClean="0"/>
          </a:p>
          <a:p>
            <a:r>
              <a:rPr lang="en-US" dirty="0" smtClean="0"/>
              <a:t>Umpire #1 watches the entire race</a:t>
            </a:r>
          </a:p>
          <a:p>
            <a:r>
              <a:rPr lang="en-US" dirty="0" smtClean="0"/>
              <a:t>Umpire #2 watches the first two flights, Umpire #3 watches the next two flights, and so on.</a:t>
            </a:r>
          </a:p>
          <a:p>
            <a:r>
              <a:rPr lang="en-US" dirty="0" smtClean="0"/>
              <a:t>All umpires will be on the inside of the track.</a:t>
            </a:r>
          </a:p>
        </p:txBody>
      </p:sp>
      <p:pic>
        <p:nvPicPr>
          <p:cNvPr id="5" name="Content Placeholder 4" descr="imagesCA3N3R0L.jpg"/>
          <p:cNvPicPr>
            <a:picLocks noGrp="1" noChangeAspect="1"/>
          </p:cNvPicPr>
          <p:nvPr>
            <p:ph sz="half" idx="2"/>
          </p:nvPr>
        </p:nvPicPr>
        <p:blipFill>
          <a:blip r:embed="rId2" cstate="print"/>
          <a:stretch>
            <a:fillRect/>
          </a:stretch>
        </p:blipFill>
        <p:spPr>
          <a:xfrm>
            <a:off x="5367337" y="2926556"/>
            <a:ext cx="2905125" cy="1571625"/>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Use the same positions for the 100m dash as the high hurdles.</a:t>
            </a:r>
          </a:p>
          <a:p>
            <a:r>
              <a:rPr lang="en-US" dirty="0" smtClean="0"/>
              <a:t>For the 300m hurdles, Umpire #1 will watch the first two flights</a:t>
            </a:r>
          </a:p>
          <a:p>
            <a:r>
              <a:rPr lang="en-US" dirty="0" smtClean="0"/>
              <a:t>Umpire #2 will watch the first flight on the curve</a:t>
            </a:r>
          </a:p>
          <a:p>
            <a:r>
              <a:rPr lang="en-US" dirty="0" smtClean="0"/>
              <a:t>Umpire #3 will watch the second flight on the curve</a:t>
            </a:r>
          </a:p>
          <a:p>
            <a:r>
              <a:rPr lang="en-US" dirty="0" smtClean="0"/>
              <a:t>Umpire #4 will watch the third flight on the curve</a:t>
            </a:r>
          </a:p>
          <a:p>
            <a:r>
              <a:rPr lang="en-US" dirty="0" smtClean="0"/>
              <a:t>Umpire #5 will watch the first part of the home stretch.</a:t>
            </a:r>
          </a:p>
          <a:p>
            <a:r>
              <a:rPr lang="en-US" dirty="0" smtClean="0"/>
              <a:t>Umpire #6 will watch the last part of the race</a:t>
            </a:r>
          </a:p>
          <a:p>
            <a:r>
              <a:rPr lang="en-US" dirty="0" smtClean="0"/>
              <a:t>Again, it is best to be on the inside of the track for these races</a:t>
            </a:r>
            <a:endParaRPr lang="en-US" dirty="0"/>
          </a:p>
        </p:txBody>
      </p:sp>
      <p:pic>
        <p:nvPicPr>
          <p:cNvPr id="5" name="Content Placeholder 4" descr="hurdles curve.jpg"/>
          <p:cNvPicPr>
            <a:picLocks noGrp="1" noChangeAspect="1"/>
          </p:cNvPicPr>
          <p:nvPr>
            <p:ph sz="half" idx="2"/>
          </p:nvPr>
        </p:nvPicPr>
        <p:blipFill>
          <a:blip r:embed="rId2" cstate="print"/>
          <a:stretch>
            <a:fillRect/>
          </a:stretch>
        </p:blipFill>
        <p:spPr>
          <a:xfrm>
            <a:off x="5105400" y="2209801"/>
            <a:ext cx="2676525" cy="220265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For the 400 meter dash and all distance races</a:t>
            </a:r>
          </a:p>
          <a:p>
            <a:r>
              <a:rPr lang="en-US" dirty="0" smtClean="0"/>
              <a:t>Umpire #1 is by the scoreboard on the outside of the track.</a:t>
            </a:r>
          </a:p>
          <a:p>
            <a:r>
              <a:rPr lang="en-US" dirty="0" smtClean="0"/>
              <a:t>Umpire #2 is on inside of the track near the 300m hurdles start</a:t>
            </a:r>
          </a:p>
          <a:p>
            <a:r>
              <a:rPr lang="en-US" dirty="0" smtClean="0"/>
              <a:t>Umpire #3 is on the inside of the track near on the backstretch by the 50 yard line</a:t>
            </a:r>
          </a:p>
          <a:p>
            <a:r>
              <a:rPr lang="en-US" dirty="0" smtClean="0"/>
              <a:t>Umpire #4 is on the inside of the track at the top of the curve</a:t>
            </a:r>
          </a:p>
          <a:p>
            <a:r>
              <a:rPr lang="en-US" dirty="0" smtClean="0"/>
              <a:t>Umpire #5 is on the outside of the track near the start of the 100m dash</a:t>
            </a:r>
          </a:p>
          <a:p>
            <a:r>
              <a:rPr lang="en-US" dirty="0" smtClean="0"/>
              <a:t>Umpire #6 is on the inside of the track on the home stretch near the 50 yard line.  </a:t>
            </a:r>
            <a:endParaRPr lang="en-US" dirty="0"/>
          </a:p>
        </p:txBody>
      </p:sp>
      <p:pic>
        <p:nvPicPr>
          <p:cNvPr id="5" name="Content Placeholder 4" descr="imagesCAAY28Q3.jpg"/>
          <p:cNvPicPr>
            <a:picLocks noGrp="1" noChangeAspect="1"/>
          </p:cNvPicPr>
          <p:nvPr>
            <p:ph sz="half" idx="2"/>
          </p:nvPr>
        </p:nvPicPr>
        <p:blipFill>
          <a:blip r:embed="rId2" cstate="print"/>
          <a:stretch>
            <a:fillRect/>
          </a:stretch>
        </p:blipFill>
        <p:spPr>
          <a:xfrm>
            <a:off x="5105400" y="2438400"/>
            <a:ext cx="3124200" cy="25146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4 X 100 meter relay</a:t>
            </a:r>
          </a:p>
          <a:p>
            <a:r>
              <a:rPr lang="en-US" dirty="0" smtClean="0"/>
              <a:t>Umpires #1 and #2 will work zone 1 (by the 300m hurdles start)</a:t>
            </a:r>
          </a:p>
          <a:p>
            <a:r>
              <a:rPr lang="en-US" dirty="0" smtClean="0"/>
              <a:t>Umpire #1 will be on the outside of the track 10 meters beyond the end of the exchange zone </a:t>
            </a:r>
          </a:p>
          <a:p>
            <a:r>
              <a:rPr lang="en-US" dirty="0" smtClean="0"/>
              <a:t>Umpire #2 will be on the inside of the track 10 meters before the acceleration zone</a:t>
            </a:r>
          </a:p>
          <a:p>
            <a:r>
              <a:rPr lang="en-US" dirty="0" smtClean="0"/>
              <a:t>Umpires #3 &amp; #4 will correspond to #1 &amp; #2 in zone 2</a:t>
            </a:r>
          </a:p>
          <a:p>
            <a:r>
              <a:rPr lang="en-US" dirty="0" smtClean="0"/>
              <a:t>Umpires #5 &amp; #6 will correspond to #1 &amp; 2 in zone 3</a:t>
            </a:r>
            <a:endParaRPr lang="en-US" dirty="0"/>
          </a:p>
        </p:txBody>
      </p:sp>
      <p:pic>
        <p:nvPicPr>
          <p:cNvPr id="5" name="Content Placeholder 4" descr="imagesCAT6NIME.jpg"/>
          <p:cNvPicPr>
            <a:picLocks noGrp="1" noChangeAspect="1"/>
          </p:cNvPicPr>
          <p:nvPr>
            <p:ph sz="half" idx="2"/>
          </p:nvPr>
        </p:nvPicPr>
        <p:blipFill>
          <a:blip r:embed="rId2" cstate="print"/>
          <a:stretch>
            <a:fillRect/>
          </a:stretch>
        </p:blipFill>
        <p:spPr>
          <a:xfrm>
            <a:off x="5548312" y="2812256"/>
            <a:ext cx="2543175" cy="180022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4 x 200 meter relay</a:t>
            </a:r>
          </a:p>
          <a:p>
            <a:r>
              <a:rPr lang="en-US" dirty="0" smtClean="0"/>
              <a:t>Umpires 1 and 2 cover the zone by the 200m start (first and third exchange).  First exchange black, second exchange yellow.  Don’t let the #4 runners on until the #1 runners have all left the track.</a:t>
            </a:r>
          </a:p>
          <a:p>
            <a:r>
              <a:rPr lang="en-US" dirty="0" smtClean="0"/>
              <a:t>Umpires 3 and 4 cover zone number two (by the finish line) in black.</a:t>
            </a:r>
          </a:p>
          <a:p>
            <a:r>
              <a:rPr lang="en-US" dirty="0" smtClean="0"/>
              <a:t>Umpires 5 and 6 will watch the curve lines (on the inside of the track by the top of the curve.</a:t>
            </a:r>
          </a:p>
          <a:p>
            <a:r>
              <a:rPr lang="en-US" dirty="0" smtClean="0"/>
              <a:t>Note:  this is different than what New Mexico schools do—they stay in their lanes the whole way.  They can’t cut in—remind the athletes of that.</a:t>
            </a:r>
          </a:p>
        </p:txBody>
      </p:sp>
      <p:pic>
        <p:nvPicPr>
          <p:cNvPr id="5" name="Content Placeholder 4" descr="imagesCAWQZ66Z.jpg"/>
          <p:cNvPicPr>
            <a:picLocks noGrp="1" noChangeAspect="1"/>
          </p:cNvPicPr>
          <p:nvPr>
            <p:ph sz="half" idx="2"/>
          </p:nvPr>
        </p:nvPicPr>
        <p:blipFill>
          <a:blip r:embed="rId2" cstate="print"/>
          <a:stretch>
            <a:fillRect/>
          </a:stretch>
        </p:blipFill>
        <p:spPr>
          <a:xfrm>
            <a:off x="5491162" y="2850356"/>
            <a:ext cx="2657475" cy="172402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4 X 400m Relay</a:t>
            </a:r>
          </a:p>
          <a:p>
            <a:r>
              <a:rPr lang="en-US" dirty="0" smtClean="0"/>
              <a:t>Line up just like you do for the 400m dash.</a:t>
            </a:r>
          </a:p>
          <a:p>
            <a:r>
              <a:rPr lang="en-US" dirty="0" smtClean="0"/>
              <a:t>Umpire #6 handles the exchanges.</a:t>
            </a:r>
          </a:p>
          <a:p>
            <a:r>
              <a:rPr lang="en-US" dirty="0" smtClean="0"/>
              <a:t>Note:  The #2  runner will cut in at the break line by the 300m hurdles start</a:t>
            </a:r>
            <a:endParaRPr lang="en-US" dirty="0"/>
          </a:p>
        </p:txBody>
      </p:sp>
      <p:pic>
        <p:nvPicPr>
          <p:cNvPr id="5" name="Content Placeholder 4" descr="imagesCAYS3N3J.jpg"/>
          <p:cNvPicPr>
            <a:picLocks noGrp="1" noChangeAspect="1"/>
          </p:cNvPicPr>
          <p:nvPr>
            <p:ph sz="half" idx="2"/>
          </p:nvPr>
        </p:nvPicPr>
        <p:blipFill>
          <a:blip r:embed="rId2" cstate="print"/>
          <a:stretch>
            <a:fillRect/>
          </a:stretch>
        </p:blipFill>
        <p:spPr>
          <a:xfrm>
            <a:off x="5257800" y="2286001"/>
            <a:ext cx="3124200" cy="2278856"/>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800m sprint medley</a:t>
            </a:r>
          </a:p>
          <a:p>
            <a:r>
              <a:rPr lang="en-US" dirty="0" smtClean="0"/>
              <a:t>100-100-200-400</a:t>
            </a:r>
          </a:p>
          <a:p>
            <a:r>
              <a:rPr lang="en-US" dirty="0" smtClean="0"/>
              <a:t>Umpires #1 and #2—just like the 4 X 100m relay</a:t>
            </a:r>
          </a:p>
          <a:p>
            <a:r>
              <a:rPr lang="en-US" dirty="0" smtClean="0"/>
              <a:t>Umpires #3 and #4—just like the 4 X 100m relay</a:t>
            </a:r>
          </a:p>
          <a:p>
            <a:r>
              <a:rPr lang="en-US" dirty="0" smtClean="0"/>
              <a:t>Umpires #5 and #6</a:t>
            </a:r>
          </a:p>
          <a:p>
            <a:r>
              <a:rPr lang="en-US" dirty="0" smtClean="0"/>
              <a:t>Cover the third exchange by the finish line</a:t>
            </a:r>
          </a:p>
          <a:p>
            <a:pPr>
              <a:buNone/>
            </a:pPr>
            <a:endParaRPr lang="en-US" dirty="0"/>
          </a:p>
        </p:txBody>
      </p:sp>
      <p:pic>
        <p:nvPicPr>
          <p:cNvPr id="5" name="Content Placeholder 4" descr="imagesCANJK9D0.jpg"/>
          <p:cNvPicPr>
            <a:picLocks noGrp="1" noChangeAspect="1"/>
          </p:cNvPicPr>
          <p:nvPr>
            <p:ph sz="half" idx="2"/>
          </p:nvPr>
        </p:nvPicPr>
        <p:blipFill>
          <a:blip r:embed="rId2" cstate="print"/>
          <a:stretch>
            <a:fillRect/>
          </a:stretch>
        </p:blipFill>
        <p:spPr>
          <a:xfrm>
            <a:off x="5105400" y="2362201"/>
            <a:ext cx="3028950" cy="2221706"/>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POSITIONS</a:t>
            </a:r>
            <a:endParaRPr lang="en-US" b="1" dirty="0">
              <a:solidFill>
                <a:schemeClr val="tx1"/>
              </a:solidFill>
            </a:endParaRPr>
          </a:p>
        </p:txBody>
      </p:sp>
      <p:sp>
        <p:nvSpPr>
          <p:cNvPr id="3" name="Content Placeholder 2"/>
          <p:cNvSpPr>
            <a:spLocks noGrp="1"/>
          </p:cNvSpPr>
          <p:nvPr>
            <p:ph sz="half" idx="1"/>
          </p:nvPr>
        </p:nvSpPr>
        <p:spPr/>
        <p:txBody>
          <a:bodyPr>
            <a:normAutofit lnSpcReduction="10000"/>
          </a:bodyPr>
          <a:lstStyle/>
          <a:p>
            <a:r>
              <a:rPr lang="en-US" dirty="0" smtClean="0"/>
              <a:t>1600 meter Sprint Medley</a:t>
            </a:r>
          </a:p>
          <a:p>
            <a:r>
              <a:rPr lang="en-US" dirty="0" smtClean="0"/>
              <a:t>200-200-400-800</a:t>
            </a:r>
          </a:p>
          <a:p>
            <a:r>
              <a:rPr lang="en-US" dirty="0" smtClean="0"/>
              <a:t>Umpires 5 and 6 can cover the 200-200 exchange by the 200m start (yellow)</a:t>
            </a:r>
          </a:p>
          <a:p>
            <a:r>
              <a:rPr lang="en-US" dirty="0" smtClean="0"/>
              <a:t>Umpires 3 and 4 can cover the exchanges at the finish line</a:t>
            </a:r>
          </a:p>
          <a:p>
            <a:r>
              <a:rPr lang="en-US" dirty="0" smtClean="0"/>
              <a:t>Umpires 5 and 6 can cover the curves</a:t>
            </a:r>
            <a:endParaRPr lang="en-US" dirty="0"/>
          </a:p>
        </p:txBody>
      </p:sp>
      <p:pic>
        <p:nvPicPr>
          <p:cNvPr id="5" name="Content Placeholder 4" descr="relay race.jpg"/>
          <p:cNvPicPr>
            <a:picLocks noGrp="1" noChangeAspect="1"/>
          </p:cNvPicPr>
          <p:nvPr>
            <p:ph sz="half" idx="2"/>
          </p:nvPr>
        </p:nvPicPr>
        <p:blipFill>
          <a:blip r:embed="rId2" cstate="print"/>
          <a:stretch>
            <a:fillRect/>
          </a:stretch>
        </p:blipFill>
        <p:spPr>
          <a:xfrm>
            <a:off x="5029200" y="2209800"/>
            <a:ext cx="3081337" cy="2388394"/>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UMPIRES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Umpires must be in-use for all running events.</a:t>
            </a:r>
          </a:p>
          <a:p>
            <a:r>
              <a:rPr lang="en-US" dirty="0" smtClean="0"/>
              <a:t>They are not used just for the relays.</a:t>
            </a:r>
            <a:endParaRPr lang="en-US" dirty="0"/>
          </a:p>
        </p:txBody>
      </p:sp>
      <p:pic>
        <p:nvPicPr>
          <p:cNvPr id="5" name="Content Placeholder 4" descr="thumbnailCA32FLCB.jpg"/>
          <p:cNvPicPr>
            <a:picLocks noGrp="1" noChangeAspect="1"/>
          </p:cNvPicPr>
          <p:nvPr>
            <p:ph sz="half" idx="2"/>
          </p:nvPr>
        </p:nvPicPr>
        <p:blipFill>
          <a:blip r:embed="rId2" cstate="print"/>
          <a:stretch>
            <a:fillRect/>
          </a:stretch>
        </p:blipFill>
        <p:spPr>
          <a:xfrm>
            <a:off x="5105400" y="2362200"/>
            <a:ext cx="3276600" cy="2245519"/>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UMPIRES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These are the different types of running events you will be judging</a:t>
            </a:r>
          </a:p>
          <a:p>
            <a:r>
              <a:rPr lang="en-US" dirty="0" smtClean="0"/>
              <a:t>(1) Sprints (start and finish in lanes)</a:t>
            </a:r>
          </a:p>
          <a:p>
            <a:r>
              <a:rPr lang="en-US" dirty="0" smtClean="0"/>
              <a:t>(2) Hurdles</a:t>
            </a:r>
          </a:p>
          <a:p>
            <a:r>
              <a:rPr lang="en-US" dirty="0" smtClean="0"/>
              <a:t>(3) Distance Events</a:t>
            </a:r>
          </a:p>
          <a:p>
            <a:r>
              <a:rPr lang="en-US" dirty="0" smtClean="0"/>
              <a:t>(4) Relays</a:t>
            </a:r>
          </a:p>
          <a:p>
            <a:r>
              <a:rPr lang="en-US" dirty="0" smtClean="0"/>
              <a:t>(5) Steeplechase</a:t>
            </a:r>
          </a:p>
        </p:txBody>
      </p:sp>
      <p:pic>
        <p:nvPicPr>
          <p:cNvPr id="5" name="Content Placeholder 4" descr="imagesCAVX8QNZ.jpg"/>
          <p:cNvPicPr>
            <a:picLocks noGrp="1" noChangeAspect="1"/>
          </p:cNvPicPr>
          <p:nvPr>
            <p:ph sz="half" idx="2"/>
          </p:nvPr>
        </p:nvPicPr>
        <p:blipFill>
          <a:blip r:embed="rId2" cstate="print"/>
          <a:stretch>
            <a:fillRect/>
          </a:stretch>
        </p:blipFill>
        <p:spPr>
          <a:xfrm>
            <a:off x="5105400" y="2514600"/>
            <a:ext cx="3200400" cy="1869281"/>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PROCEDURES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20000"/>
          </a:bodyPr>
          <a:lstStyle/>
          <a:p>
            <a:pPr>
              <a:buNone/>
            </a:pPr>
            <a:r>
              <a:rPr lang="en-US" dirty="0" smtClean="0"/>
              <a:t>When an umpire believes an infraction has been committed, a YELLOW flag is raised.</a:t>
            </a:r>
          </a:p>
          <a:p>
            <a:pPr>
              <a:buNone/>
            </a:pPr>
            <a:r>
              <a:rPr lang="en-US" dirty="0" smtClean="0"/>
              <a:t>The umpire goes to Head Finish Judge and a written report is made of the infraction.</a:t>
            </a:r>
          </a:p>
          <a:p>
            <a:pPr>
              <a:buNone/>
            </a:pPr>
            <a:r>
              <a:rPr lang="en-US" dirty="0" smtClean="0"/>
              <a:t>The Head Finish Judge then sends the infraction report to the referee in the press box</a:t>
            </a:r>
          </a:p>
          <a:p>
            <a:pPr>
              <a:buNone/>
            </a:pPr>
            <a:r>
              <a:rPr lang="en-US" dirty="0" smtClean="0"/>
              <a:t>The referee is the one who makes the final decision.</a:t>
            </a:r>
          </a:p>
        </p:txBody>
      </p:sp>
      <p:pic>
        <p:nvPicPr>
          <p:cNvPr id="5" name="Content Placeholder 4" descr="gia-730271.jpg"/>
          <p:cNvPicPr>
            <a:picLocks noGrp="1" noChangeAspect="1"/>
          </p:cNvPicPr>
          <p:nvPr>
            <p:ph sz="half" idx="2"/>
          </p:nvPr>
        </p:nvPicPr>
        <p:blipFill>
          <a:blip r:embed="rId2" cstate="print"/>
          <a:stretch>
            <a:fillRect/>
          </a:stretch>
        </p:blipFill>
        <p:spPr>
          <a:xfrm>
            <a:off x="5715000" y="2514600"/>
            <a:ext cx="2133600" cy="2667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PROCEDURES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When the race passes by your area, and no infraction has been committed, raise your WHITE flag.</a:t>
            </a:r>
          </a:p>
          <a:p>
            <a:r>
              <a:rPr lang="en-US" dirty="0" smtClean="0"/>
              <a:t>If you aren’t sure, raise your YELLOW flag and discuss the situation with the head umpire.</a:t>
            </a:r>
          </a:p>
          <a:p>
            <a:r>
              <a:rPr lang="en-US" dirty="0" smtClean="0"/>
              <a:t>Famous example—the umpire first ruled the Zola Budd-Mary Decker race misstep incident as an infraction on Zola Budd for not giving enough room for cutting in.  Then, the head umpire reviewed the situation—the lead runner was not at fault—it was Mary Decker’s fault for not giving a “halo” to Zola Budd since Zola Budd was in the lead from the start of the race</a:t>
            </a:r>
          </a:p>
          <a:p>
            <a:endParaRPr lang="en-US" dirty="0"/>
          </a:p>
        </p:txBody>
      </p:sp>
      <p:pic>
        <p:nvPicPr>
          <p:cNvPr id="5" name="Content Placeholder 4" descr="images.jpg"/>
          <p:cNvPicPr>
            <a:picLocks noGrp="1" noChangeAspect="1"/>
          </p:cNvPicPr>
          <p:nvPr>
            <p:ph sz="half" idx="2"/>
          </p:nvPr>
        </p:nvPicPr>
        <p:blipFill>
          <a:blip r:embed="rId2" cstate="print"/>
          <a:stretch>
            <a:fillRect/>
          </a:stretch>
        </p:blipFill>
        <p:spPr>
          <a:xfrm>
            <a:off x="5105400" y="1981201"/>
            <a:ext cx="3200400" cy="2412206"/>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PROCEDURES</a:t>
            </a:r>
            <a:endParaRPr lang="en-US" b="1" dirty="0">
              <a:solidFill>
                <a:schemeClr val="tx1"/>
              </a:solidFill>
            </a:endParaRPr>
          </a:p>
        </p:txBody>
      </p:sp>
      <p:sp>
        <p:nvSpPr>
          <p:cNvPr id="3" name="Content Placeholder 2"/>
          <p:cNvSpPr>
            <a:spLocks noGrp="1"/>
          </p:cNvSpPr>
          <p:nvPr>
            <p:ph sz="half" idx="1"/>
          </p:nvPr>
        </p:nvSpPr>
        <p:spPr/>
        <p:txBody>
          <a:bodyPr>
            <a:normAutofit fontScale="92500"/>
          </a:bodyPr>
          <a:lstStyle/>
          <a:p>
            <a:r>
              <a:rPr lang="en-US" dirty="0" smtClean="0"/>
              <a:t>Do NOT get talked into a call by a coach, a spectator, a parent, etc.</a:t>
            </a:r>
          </a:p>
          <a:p>
            <a:r>
              <a:rPr lang="en-US" dirty="0" smtClean="0"/>
              <a:t>As soon as the runners pass your area, raise the flag.</a:t>
            </a:r>
          </a:p>
          <a:p>
            <a:r>
              <a:rPr lang="en-US" dirty="0" smtClean="0"/>
              <a:t>It is better to have a bad “no call” than the wrong person getting disqualified.</a:t>
            </a:r>
          </a:p>
          <a:p>
            <a:r>
              <a:rPr lang="en-US" dirty="0" smtClean="0"/>
              <a:t>Make sure you got the right relay team or runner that should </a:t>
            </a:r>
            <a:r>
              <a:rPr lang="en-US" smtClean="0"/>
              <a:t>be disqualified.</a:t>
            </a:r>
            <a:endParaRPr lang="en-US"/>
          </a:p>
        </p:txBody>
      </p:sp>
      <p:pic>
        <p:nvPicPr>
          <p:cNvPr id="5" name="Content Placeholder 4" descr="imagesCANTNP9F.jpg"/>
          <p:cNvPicPr>
            <a:picLocks noGrp="1" noChangeAspect="1"/>
          </p:cNvPicPr>
          <p:nvPr>
            <p:ph sz="half" idx="2"/>
          </p:nvPr>
        </p:nvPicPr>
        <p:blipFill>
          <a:blip r:embed="rId2" cstate="print"/>
          <a:stretch>
            <a:fillRect/>
          </a:stretch>
        </p:blipFill>
        <p:spPr>
          <a:xfrm>
            <a:off x="5257800" y="2362201"/>
            <a:ext cx="3200400" cy="222170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PROCEDURES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10000"/>
          </a:bodyPr>
          <a:lstStyle/>
          <a:p>
            <a:r>
              <a:rPr lang="en-US" dirty="0" smtClean="0"/>
              <a:t>We rarely have coaches get into arguments with the umpires.</a:t>
            </a:r>
          </a:p>
          <a:p>
            <a:r>
              <a:rPr lang="en-US" dirty="0" smtClean="0"/>
              <a:t>They normally come storming into the press box.</a:t>
            </a:r>
          </a:p>
          <a:p>
            <a:r>
              <a:rPr lang="en-US" dirty="0" smtClean="0"/>
              <a:t>However, they know that the referee makes the final decision and can over rule the head umpire if there is a misapplication of a rule (which means there was some technicality forcing a loophole).  </a:t>
            </a:r>
            <a:endParaRPr lang="en-US" dirty="0"/>
          </a:p>
        </p:txBody>
      </p:sp>
      <p:pic>
        <p:nvPicPr>
          <p:cNvPr id="1026" name="Picture 2" descr="C:\Program Files\Microsoft Office\MEDIA\CAGCAT10\j0300840.wmf"/>
          <p:cNvPicPr>
            <a:picLocks noGrp="1" noChangeAspect="1" noChangeArrowheads="1"/>
          </p:cNvPicPr>
          <p:nvPr>
            <p:ph sz="half" idx="2"/>
          </p:nvPr>
        </p:nvPicPr>
        <p:blipFill>
          <a:blip r:embed="rId2" cstate="print"/>
          <a:srcRect/>
          <a:stretch>
            <a:fillRect/>
          </a:stretch>
        </p:blipFill>
        <p:spPr bwMode="auto">
          <a:xfrm>
            <a:off x="5912358" y="2947930"/>
            <a:ext cx="1815084" cy="152887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SPRINTS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In the sprints, you have two things to look for</a:t>
            </a:r>
          </a:p>
          <a:p>
            <a:r>
              <a:rPr lang="en-US" dirty="0" smtClean="0"/>
              <a:t>(1) Did the runner gain an unfair advantage by stepping into the inner lane on a curve, three or more times, with the left foot?</a:t>
            </a:r>
          </a:p>
          <a:p>
            <a:r>
              <a:rPr lang="en-US" dirty="0" smtClean="0"/>
              <a:t>(2) Did the runner interfere with another runner?</a:t>
            </a:r>
            <a:endParaRPr lang="en-US" dirty="0"/>
          </a:p>
        </p:txBody>
      </p:sp>
      <p:pic>
        <p:nvPicPr>
          <p:cNvPr id="5" name="Content Placeholder 4" descr="imagesCAKYVHLU.jpg"/>
          <p:cNvPicPr>
            <a:picLocks noGrp="1" noChangeAspect="1"/>
          </p:cNvPicPr>
          <p:nvPr>
            <p:ph sz="half" idx="2"/>
          </p:nvPr>
        </p:nvPicPr>
        <p:blipFill>
          <a:blip r:embed="rId2" cstate="print"/>
          <a:stretch>
            <a:fillRect/>
          </a:stretch>
        </p:blipFill>
        <p:spPr>
          <a:xfrm>
            <a:off x="5334000" y="2209800"/>
            <a:ext cx="2971800" cy="2174081"/>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HURDLES</a:t>
            </a:r>
            <a:endParaRPr lang="en-US" b="1" dirty="0">
              <a:solidFill>
                <a:schemeClr val="tx1"/>
              </a:solidFill>
            </a:endParaRPr>
          </a:p>
        </p:txBody>
      </p:sp>
      <p:sp>
        <p:nvSpPr>
          <p:cNvPr id="3" name="Content Placeholder 2"/>
          <p:cNvSpPr>
            <a:spLocks noGrp="1"/>
          </p:cNvSpPr>
          <p:nvPr>
            <p:ph sz="half" idx="1"/>
          </p:nvPr>
        </p:nvSpPr>
        <p:spPr/>
        <p:txBody>
          <a:bodyPr>
            <a:normAutofit fontScale="70000" lnSpcReduction="20000"/>
          </a:bodyPr>
          <a:lstStyle/>
          <a:p>
            <a:r>
              <a:rPr lang="en-US" dirty="0" smtClean="0"/>
              <a:t>In addition to the things to watch for with the sprints, here are the hurdle no-no’s.</a:t>
            </a:r>
          </a:p>
          <a:p>
            <a:r>
              <a:rPr lang="en-US" dirty="0" smtClean="0"/>
              <a:t>(1) Drags the trail leg under the hurdles (usually with the 300 hurdles and a right lead leg).  In the picture, look at the runner in lane 6 (center blue lane) the trail leg is in a position where that could happen—it must go over the hurdle, not under and around.</a:t>
            </a:r>
          </a:p>
          <a:p>
            <a:r>
              <a:rPr lang="en-US" dirty="0" smtClean="0"/>
              <a:t>(2) Watch for arms going into the other lanes and blocking the other runner.</a:t>
            </a:r>
          </a:p>
          <a:p>
            <a:r>
              <a:rPr lang="en-US" dirty="0" smtClean="0"/>
              <a:t>(3) Not attempting to clear the hurdles (once they knock over more than 2 hurdles, raise the yellow flag and discuss it with the head umpire)</a:t>
            </a:r>
            <a:endParaRPr lang="en-US" dirty="0"/>
          </a:p>
        </p:txBody>
      </p:sp>
      <p:pic>
        <p:nvPicPr>
          <p:cNvPr id="5" name="Content Placeholder 4" descr="hurdles curve.jpg"/>
          <p:cNvPicPr>
            <a:picLocks noGrp="1" noChangeAspect="1"/>
          </p:cNvPicPr>
          <p:nvPr>
            <p:ph sz="half" idx="2"/>
          </p:nvPr>
        </p:nvPicPr>
        <p:blipFill>
          <a:blip r:embed="rId2" cstate="print"/>
          <a:stretch>
            <a:fillRect/>
          </a:stretch>
        </p:blipFill>
        <p:spPr>
          <a:xfrm>
            <a:off x="5029200" y="2209800"/>
            <a:ext cx="3352800" cy="2514599"/>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RELAYS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10000"/>
          </a:bodyPr>
          <a:lstStyle/>
          <a:p>
            <a:r>
              <a:rPr lang="en-US" dirty="0" smtClean="0"/>
              <a:t>Some Key terms—</a:t>
            </a:r>
          </a:p>
          <a:p>
            <a:r>
              <a:rPr lang="en-US" dirty="0" smtClean="0"/>
              <a:t>Exchange zones are the big triangles.  The BATON must be exchanged in the zone. In our picture, this would be a good exchange since the runner is out but the BATON is in the zone.</a:t>
            </a:r>
          </a:p>
          <a:p>
            <a:r>
              <a:rPr lang="en-US" dirty="0" smtClean="0"/>
              <a:t>Acceleration zone is the little triangle.  In races that use them, after the race starts the runners can accelerate from that point to the exchange zone.</a:t>
            </a:r>
            <a:endParaRPr lang="en-US" dirty="0"/>
          </a:p>
        </p:txBody>
      </p:sp>
      <p:pic>
        <p:nvPicPr>
          <p:cNvPr id="5" name="Content Placeholder 4" descr="4 X 1 exchange.bmp"/>
          <p:cNvPicPr>
            <a:picLocks noGrp="1" noChangeAspect="1"/>
          </p:cNvPicPr>
          <p:nvPr>
            <p:ph sz="half" idx="2"/>
          </p:nvPr>
        </p:nvPicPr>
        <p:blipFill>
          <a:blip r:embed="rId2" cstate="print"/>
          <a:stretch>
            <a:fillRect/>
          </a:stretch>
        </p:blipFill>
        <p:spPr>
          <a:xfrm>
            <a:off x="4953000" y="2286000"/>
            <a:ext cx="3505200" cy="27432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RELAYS</a:t>
            </a:r>
            <a:endParaRPr lang="en-US" b="1" dirty="0">
              <a:solidFill>
                <a:schemeClr val="tx1"/>
              </a:solidFill>
            </a:endParaRPr>
          </a:p>
        </p:txBody>
      </p:sp>
      <p:sp>
        <p:nvSpPr>
          <p:cNvPr id="3" name="Content Placeholder 2"/>
          <p:cNvSpPr>
            <a:spLocks noGrp="1"/>
          </p:cNvSpPr>
          <p:nvPr>
            <p:ph sz="half" idx="1"/>
          </p:nvPr>
        </p:nvSpPr>
        <p:spPr/>
        <p:txBody>
          <a:bodyPr>
            <a:normAutofit lnSpcReduction="10000"/>
          </a:bodyPr>
          <a:lstStyle/>
          <a:p>
            <a:r>
              <a:rPr lang="en-US" dirty="0" smtClean="0"/>
              <a:t>The baton must be handed off, not thrown.</a:t>
            </a:r>
          </a:p>
          <a:p>
            <a:r>
              <a:rPr lang="en-US" dirty="0" smtClean="0"/>
              <a:t>The incoming runners must stay in their lane until they are excused by the umpire.</a:t>
            </a:r>
          </a:p>
          <a:p>
            <a:r>
              <a:rPr lang="en-US" dirty="0" smtClean="0"/>
              <a:t>For the 4 X 400m Relay, the incoming runners should run a straight course then exit when clear to do so to the INSIDE.</a:t>
            </a:r>
            <a:endParaRPr lang="en-US" dirty="0"/>
          </a:p>
        </p:txBody>
      </p:sp>
      <p:pic>
        <p:nvPicPr>
          <p:cNvPr id="5" name="Content Placeholder 4" descr="imagesCAYS3N3J.jpg"/>
          <p:cNvPicPr>
            <a:picLocks noGrp="1" noChangeAspect="1"/>
          </p:cNvPicPr>
          <p:nvPr>
            <p:ph sz="half" idx="2"/>
          </p:nvPr>
        </p:nvPicPr>
        <p:blipFill>
          <a:blip r:embed="rId2" cstate="print"/>
          <a:stretch>
            <a:fillRect/>
          </a:stretch>
        </p:blipFill>
        <p:spPr>
          <a:xfrm>
            <a:off x="5029200" y="2286000"/>
            <a:ext cx="3429000" cy="2819399"/>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4 x 100 meter relay</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START—White Line</a:t>
            </a:r>
          </a:p>
          <a:p>
            <a:r>
              <a:rPr lang="en-US" dirty="0" smtClean="0"/>
              <a:t>EXCHANGE ZONES--yellow</a:t>
            </a:r>
          </a:p>
          <a:p>
            <a:r>
              <a:rPr lang="en-US" dirty="0" smtClean="0"/>
              <a:t>ACCELERATION ZONE—yes </a:t>
            </a:r>
          </a:p>
          <a:p>
            <a:r>
              <a:rPr lang="en-US" dirty="0" smtClean="0"/>
              <a:t>Start and finish in lanes </a:t>
            </a:r>
          </a:p>
          <a:p>
            <a:endParaRPr lang="en-US" dirty="0"/>
          </a:p>
        </p:txBody>
      </p:sp>
      <p:pic>
        <p:nvPicPr>
          <p:cNvPr id="5" name="Content Placeholder 4" descr="imagesCAAY28Q3.jpg"/>
          <p:cNvPicPr>
            <a:picLocks noGrp="1" noChangeAspect="1"/>
          </p:cNvPicPr>
          <p:nvPr>
            <p:ph sz="half" idx="2"/>
          </p:nvPr>
        </p:nvPicPr>
        <p:blipFill>
          <a:blip r:embed="rId2" cstate="print"/>
          <a:stretch>
            <a:fillRect/>
          </a:stretch>
        </p:blipFill>
        <p:spPr>
          <a:xfrm>
            <a:off x="5410200" y="2286000"/>
            <a:ext cx="2819400" cy="2059781"/>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4 x 200m relay</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START—Black line (4 turn stagger)</a:t>
            </a:r>
          </a:p>
          <a:p>
            <a:r>
              <a:rPr lang="en-US" dirty="0" smtClean="0"/>
              <a:t>Start and finish in lanes</a:t>
            </a:r>
          </a:p>
          <a:p>
            <a:r>
              <a:rPr lang="en-US" dirty="0" smtClean="0"/>
              <a:t>Exchanges 1 &amp; 2—black </a:t>
            </a:r>
          </a:p>
          <a:p>
            <a:r>
              <a:rPr lang="en-US" dirty="0" smtClean="0"/>
              <a:t>Exchange 3—yellow</a:t>
            </a:r>
          </a:p>
          <a:p>
            <a:r>
              <a:rPr lang="en-US" dirty="0" smtClean="0"/>
              <a:t>Acceleration zone—yes</a:t>
            </a:r>
          </a:p>
          <a:p>
            <a:r>
              <a:rPr lang="en-US" dirty="0" smtClean="0"/>
              <a:t>NOTE:  Don’t let the 4</a:t>
            </a:r>
            <a:r>
              <a:rPr lang="en-US" baseline="30000" dirty="0" smtClean="0"/>
              <a:t>th</a:t>
            </a:r>
            <a:r>
              <a:rPr lang="en-US" dirty="0" smtClean="0"/>
              <a:t> runner on the track until the first exchange is long over</a:t>
            </a:r>
            <a:endParaRPr lang="en-US" dirty="0"/>
          </a:p>
        </p:txBody>
      </p:sp>
      <p:pic>
        <p:nvPicPr>
          <p:cNvPr id="5" name="Content Placeholder 4" descr="imagesCA7E701A.jpg"/>
          <p:cNvPicPr>
            <a:picLocks noGrp="1" noChangeAspect="1"/>
          </p:cNvPicPr>
          <p:nvPr>
            <p:ph sz="half" idx="2"/>
          </p:nvPr>
        </p:nvPicPr>
        <p:blipFill>
          <a:blip r:embed="rId2" cstate="print"/>
          <a:stretch>
            <a:fillRect/>
          </a:stretch>
        </p:blipFill>
        <p:spPr>
          <a:xfrm>
            <a:off x="5029200" y="2438400"/>
            <a:ext cx="3124200" cy="22098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4 x 400 meter relay</a:t>
            </a:r>
            <a:endParaRPr lang="en-US" b="1" dirty="0">
              <a:solidFill>
                <a:schemeClr val="tx1"/>
              </a:solidFill>
            </a:endParaRPr>
          </a:p>
        </p:txBody>
      </p:sp>
      <p:sp>
        <p:nvSpPr>
          <p:cNvPr id="3" name="Content Placeholder 2"/>
          <p:cNvSpPr>
            <a:spLocks noGrp="1"/>
          </p:cNvSpPr>
          <p:nvPr>
            <p:ph sz="half" idx="1"/>
          </p:nvPr>
        </p:nvSpPr>
        <p:spPr/>
        <p:txBody>
          <a:bodyPr>
            <a:normAutofit lnSpcReduction="10000"/>
          </a:bodyPr>
          <a:lstStyle/>
          <a:p>
            <a:r>
              <a:rPr lang="en-US" dirty="0" smtClean="0"/>
              <a:t>START—Blue Line (3-turn stagger)</a:t>
            </a:r>
          </a:p>
          <a:p>
            <a:r>
              <a:rPr lang="en-US" dirty="0" smtClean="0"/>
              <a:t>First runner stays in their lane the whole way</a:t>
            </a:r>
          </a:p>
          <a:p>
            <a:r>
              <a:rPr lang="en-US" dirty="0" smtClean="0"/>
              <a:t>Exchange—blue triangles (no acceleration zone)</a:t>
            </a:r>
          </a:p>
          <a:p>
            <a:r>
              <a:rPr lang="en-US" dirty="0" smtClean="0"/>
              <a:t>2</a:t>
            </a:r>
            <a:r>
              <a:rPr lang="en-US" baseline="30000" dirty="0" smtClean="0"/>
              <a:t>nd</a:t>
            </a:r>
            <a:r>
              <a:rPr lang="en-US" dirty="0" smtClean="0"/>
              <a:t> runner cuts in at the break line by 300m hurdles start</a:t>
            </a:r>
          </a:p>
          <a:p>
            <a:r>
              <a:rPr lang="en-US" dirty="0" smtClean="0"/>
              <a:t>2</a:t>
            </a:r>
            <a:r>
              <a:rPr lang="en-US" baseline="30000" dirty="0" smtClean="0"/>
              <a:t>nd</a:t>
            </a:r>
            <a:r>
              <a:rPr lang="en-US" dirty="0" smtClean="0"/>
              <a:t> and third exchange, yellow triangles</a:t>
            </a:r>
          </a:p>
          <a:p>
            <a:r>
              <a:rPr lang="en-US" dirty="0" smtClean="0"/>
              <a:t>Wild Card finish</a:t>
            </a:r>
          </a:p>
        </p:txBody>
      </p:sp>
      <p:pic>
        <p:nvPicPr>
          <p:cNvPr id="5" name="Content Placeholder 4" descr="imagesCAYS3N3J.jpg"/>
          <p:cNvPicPr>
            <a:picLocks noGrp="1" noChangeAspect="1"/>
          </p:cNvPicPr>
          <p:nvPr>
            <p:ph sz="half" idx="2"/>
          </p:nvPr>
        </p:nvPicPr>
        <p:blipFill>
          <a:blip r:embed="rId2" cstate="print"/>
          <a:stretch>
            <a:fillRect/>
          </a:stretch>
        </p:blipFill>
        <p:spPr>
          <a:xfrm>
            <a:off x="5105400" y="2133601"/>
            <a:ext cx="3276600" cy="2431256"/>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4 x 800 meter relay</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Waterfall start</a:t>
            </a:r>
          </a:p>
          <a:p>
            <a:r>
              <a:rPr lang="en-US" dirty="0" smtClean="0"/>
              <a:t>Each runner does two laps</a:t>
            </a:r>
          </a:p>
          <a:p>
            <a:r>
              <a:rPr lang="en-US" dirty="0" smtClean="0"/>
              <a:t>Exchange—yellow</a:t>
            </a:r>
          </a:p>
          <a:p>
            <a:r>
              <a:rPr lang="en-US" dirty="0" smtClean="0"/>
              <a:t>No acceleration zone</a:t>
            </a:r>
          </a:p>
          <a:p>
            <a:r>
              <a:rPr lang="en-US" dirty="0" smtClean="0"/>
              <a:t>Wild Card Finish</a:t>
            </a:r>
            <a:endParaRPr lang="en-US" dirty="0"/>
          </a:p>
        </p:txBody>
      </p:sp>
      <p:pic>
        <p:nvPicPr>
          <p:cNvPr id="5" name="Content Placeholder 4" descr="imagesCAVX8QNZ.jpg"/>
          <p:cNvPicPr>
            <a:picLocks noGrp="1" noChangeAspect="1"/>
          </p:cNvPicPr>
          <p:nvPr>
            <p:ph sz="half" idx="2"/>
          </p:nvPr>
        </p:nvPicPr>
        <p:blipFill>
          <a:blip r:embed="rId2" cstate="print"/>
          <a:stretch>
            <a:fillRect/>
          </a:stretch>
        </p:blipFill>
        <p:spPr>
          <a:xfrm>
            <a:off x="5105400" y="2133600"/>
            <a:ext cx="3429000" cy="2250281"/>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800 meter sprint medley</a:t>
            </a:r>
            <a:endParaRPr lang="en-US" b="1" dirty="0">
              <a:solidFill>
                <a:schemeClr val="tx1"/>
              </a:solidFill>
            </a:endParaRPr>
          </a:p>
        </p:txBody>
      </p:sp>
      <p:sp>
        <p:nvSpPr>
          <p:cNvPr id="3" name="Content Placeholder 2"/>
          <p:cNvSpPr>
            <a:spLocks noGrp="1"/>
          </p:cNvSpPr>
          <p:nvPr>
            <p:ph sz="half" idx="1"/>
          </p:nvPr>
        </p:nvSpPr>
        <p:spPr/>
        <p:txBody>
          <a:bodyPr>
            <a:normAutofit fontScale="92500"/>
          </a:bodyPr>
          <a:lstStyle/>
          <a:p>
            <a:r>
              <a:rPr lang="en-US" dirty="0" smtClean="0"/>
              <a:t>Start—White line (2-turn stagger)</a:t>
            </a:r>
          </a:p>
          <a:p>
            <a:r>
              <a:rPr lang="en-US" dirty="0" smtClean="0"/>
              <a:t>100-100-200-400</a:t>
            </a:r>
          </a:p>
          <a:p>
            <a:r>
              <a:rPr lang="en-US" dirty="0" smtClean="0"/>
              <a:t>100-100 exchange and 100-200 exchange—just like the 4 x 100m relay (yellow with acceleration)</a:t>
            </a:r>
          </a:p>
          <a:p>
            <a:r>
              <a:rPr lang="en-US" dirty="0" smtClean="0"/>
              <a:t>200-400 exchange—yellow with acceleration zone</a:t>
            </a:r>
          </a:p>
          <a:p>
            <a:r>
              <a:rPr lang="en-US" dirty="0" smtClean="0"/>
              <a:t>400 runner gets the baton in their lane then cuts in.</a:t>
            </a:r>
          </a:p>
          <a:p>
            <a:r>
              <a:rPr lang="en-US" dirty="0" smtClean="0"/>
              <a:t>Wild Card Finish</a:t>
            </a:r>
          </a:p>
          <a:p>
            <a:pPr>
              <a:buNone/>
            </a:pPr>
            <a:endParaRPr lang="en-US" dirty="0"/>
          </a:p>
        </p:txBody>
      </p:sp>
      <p:pic>
        <p:nvPicPr>
          <p:cNvPr id="5" name="Content Placeholder 4" descr="imagesCAWQZ66Z.jpg"/>
          <p:cNvPicPr>
            <a:picLocks noGrp="1" noChangeAspect="1"/>
          </p:cNvPicPr>
          <p:nvPr>
            <p:ph sz="half" idx="2"/>
          </p:nvPr>
        </p:nvPicPr>
        <p:blipFill>
          <a:blip r:embed="rId2" cstate="print"/>
          <a:stretch>
            <a:fillRect/>
          </a:stretch>
        </p:blipFill>
        <p:spPr>
          <a:xfrm>
            <a:off x="5491162" y="2850356"/>
            <a:ext cx="2657475" cy="1724025"/>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1600 meter sprint medley</a:t>
            </a:r>
            <a:endParaRPr lang="en-US" b="1" dirty="0">
              <a:solidFill>
                <a:schemeClr val="tx1"/>
              </a:solidFill>
            </a:endParaRPr>
          </a:p>
        </p:txBody>
      </p:sp>
      <p:sp>
        <p:nvSpPr>
          <p:cNvPr id="3" name="Content Placeholder 2"/>
          <p:cNvSpPr>
            <a:spLocks noGrp="1"/>
          </p:cNvSpPr>
          <p:nvPr>
            <p:ph sz="half" idx="1"/>
          </p:nvPr>
        </p:nvSpPr>
        <p:spPr/>
        <p:txBody>
          <a:bodyPr>
            <a:normAutofit fontScale="92500"/>
          </a:bodyPr>
          <a:lstStyle/>
          <a:p>
            <a:r>
              <a:rPr lang="en-US" dirty="0" smtClean="0"/>
              <a:t>Start—white line (2-turn stagger)</a:t>
            </a:r>
          </a:p>
          <a:p>
            <a:r>
              <a:rPr lang="en-US" dirty="0" smtClean="0"/>
              <a:t>200-200 Exchange (same as 4 X 100 m relay—yellow triangles)</a:t>
            </a:r>
          </a:p>
          <a:p>
            <a:r>
              <a:rPr lang="en-US" dirty="0" smtClean="0"/>
              <a:t>200-400 exchange (yellow triangles with acceleration zone) 400 runner gets baton in lane then cuts in</a:t>
            </a:r>
          </a:p>
          <a:p>
            <a:r>
              <a:rPr lang="en-US" dirty="0" smtClean="0"/>
              <a:t>400-800 exchange—yellow triangles</a:t>
            </a:r>
          </a:p>
          <a:p>
            <a:r>
              <a:rPr lang="en-US" dirty="0" smtClean="0"/>
              <a:t>Wild Card Finish</a:t>
            </a:r>
          </a:p>
        </p:txBody>
      </p:sp>
      <p:pic>
        <p:nvPicPr>
          <p:cNvPr id="5" name="Content Placeholder 4" descr="imagesCAT6NIME.jpg"/>
          <p:cNvPicPr>
            <a:picLocks noGrp="1" noChangeAspect="1"/>
          </p:cNvPicPr>
          <p:nvPr>
            <p:ph sz="half" idx="2"/>
          </p:nvPr>
        </p:nvPicPr>
        <p:blipFill>
          <a:blip r:embed="rId2" cstate="print"/>
          <a:stretch>
            <a:fillRect/>
          </a:stretch>
        </p:blipFill>
        <p:spPr>
          <a:xfrm>
            <a:off x="5548312" y="2812256"/>
            <a:ext cx="2543175" cy="180022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DISTANCE EVENTS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10000"/>
          </a:bodyPr>
          <a:lstStyle/>
          <a:p>
            <a:r>
              <a:rPr lang="en-US" dirty="0" smtClean="0"/>
              <a:t>We use a waterfall start—if numbers dictate a double-waterfall start.</a:t>
            </a:r>
          </a:p>
          <a:p>
            <a:r>
              <a:rPr lang="en-US" dirty="0" smtClean="0"/>
              <a:t>Runners in the outside box cut-in at the green break line</a:t>
            </a:r>
          </a:p>
          <a:p>
            <a:r>
              <a:rPr lang="en-US" dirty="0" smtClean="0"/>
              <a:t>Basic rule—if they impede another runner it is a violation</a:t>
            </a:r>
          </a:p>
          <a:p>
            <a:r>
              <a:rPr lang="en-US" dirty="0" smtClean="0"/>
              <a:t>Basic rule—if they run three times on the inside of the lane line—it is a violation.  </a:t>
            </a:r>
            <a:endParaRPr lang="en-US" dirty="0"/>
          </a:p>
        </p:txBody>
      </p:sp>
      <p:pic>
        <p:nvPicPr>
          <p:cNvPr id="5" name="Content Placeholder 4" descr="imagesCA1PQ1QL.jpg"/>
          <p:cNvPicPr>
            <a:picLocks noGrp="1" noChangeAspect="1"/>
          </p:cNvPicPr>
          <p:nvPr>
            <p:ph sz="half" idx="2"/>
          </p:nvPr>
        </p:nvPicPr>
        <p:blipFill>
          <a:blip r:embed="rId2" cstate="print"/>
          <a:stretch>
            <a:fillRect/>
          </a:stretch>
        </p:blipFill>
        <p:spPr>
          <a:xfrm>
            <a:off x="5486400" y="2133601"/>
            <a:ext cx="2590800" cy="2888456"/>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STEEPLECHASE</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Same as the distance events for infractions</a:t>
            </a:r>
          </a:p>
          <a:p>
            <a:r>
              <a:rPr lang="en-US" dirty="0" smtClean="0"/>
              <a:t>They must clear the barriers</a:t>
            </a:r>
          </a:p>
          <a:p>
            <a:pPr>
              <a:buNone/>
            </a:pPr>
            <a:endParaRPr lang="en-US" dirty="0"/>
          </a:p>
        </p:txBody>
      </p:sp>
      <p:pic>
        <p:nvPicPr>
          <p:cNvPr id="5" name="Content Placeholder 4" descr="15727296.jpg"/>
          <p:cNvPicPr>
            <a:picLocks noGrp="1" noChangeAspect="1"/>
          </p:cNvPicPr>
          <p:nvPr>
            <p:ph sz="half" idx="2"/>
          </p:nvPr>
        </p:nvPicPr>
        <p:blipFill>
          <a:blip r:embed="rId2" cstate="print"/>
          <a:stretch>
            <a:fillRect/>
          </a:stretch>
        </p:blipFill>
        <p:spPr>
          <a:xfrm>
            <a:off x="4914900" y="2640806"/>
            <a:ext cx="3810000" cy="2143125"/>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FALSE STARTS</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Umpires have nothing to do with the start of the race—just to be clear</a:t>
            </a:r>
          </a:p>
          <a:p>
            <a:r>
              <a:rPr lang="en-US" dirty="0" smtClean="0"/>
              <a:t>However, if there is a false start—we don’t wan the runners to go sprinting down the track unnecessarily.</a:t>
            </a:r>
          </a:p>
          <a:p>
            <a:r>
              <a:rPr lang="en-US" dirty="0" smtClean="0"/>
              <a:t>If there is a false start, go out to the center lane and let the athletes know it has been a false start.  For safety sake, they should sprint 20m or so before being stopped—but, that is it</a:t>
            </a:r>
          </a:p>
          <a:p>
            <a:r>
              <a:rPr lang="en-US" dirty="0" smtClean="0"/>
              <a:t>Some kids are so focused that they don’t hear the recall gun and I have seen athletes go 100m around the curve before being stopped.</a:t>
            </a:r>
            <a:endParaRPr lang="en-US" dirty="0"/>
          </a:p>
        </p:txBody>
      </p:sp>
      <p:pic>
        <p:nvPicPr>
          <p:cNvPr id="5" name="Content Placeholder 4" descr="imagesCA2HEBMJ.jpg"/>
          <p:cNvPicPr>
            <a:picLocks noGrp="1" noChangeAspect="1"/>
          </p:cNvPicPr>
          <p:nvPr>
            <p:ph sz="half" idx="2"/>
          </p:nvPr>
        </p:nvPicPr>
        <p:blipFill>
          <a:blip r:embed="rId2" cstate="print"/>
          <a:stretch>
            <a:fillRect/>
          </a:stretch>
        </p:blipFill>
        <p:spPr>
          <a:xfrm>
            <a:off x="5334000" y="2438400"/>
            <a:ext cx="2895600" cy="24384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UNIFORM RULES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At our meets, the staging clerk will deal with all uniform, jewelry, and equipment issues.</a:t>
            </a:r>
          </a:p>
          <a:p>
            <a:r>
              <a:rPr lang="en-US" dirty="0" smtClean="0"/>
              <a:t>We want you to focus on the race at hand and deal with any infraction calls you are suppose to make.</a:t>
            </a:r>
            <a:endParaRPr lang="en-US" dirty="0"/>
          </a:p>
        </p:txBody>
      </p:sp>
      <p:pic>
        <p:nvPicPr>
          <p:cNvPr id="5" name="Content Placeholder 4" descr="imagesCAUFTB2S.jpg"/>
          <p:cNvPicPr>
            <a:picLocks noGrp="1" noChangeAspect="1"/>
          </p:cNvPicPr>
          <p:nvPr>
            <p:ph sz="half" idx="2"/>
          </p:nvPr>
        </p:nvPicPr>
        <p:blipFill>
          <a:blip r:embed="rId2" cstate="print"/>
          <a:stretch>
            <a:fillRect/>
          </a:stretch>
        </p:blipFill>
        <p:spPr>
          <a:xfrm>
            <a:off x="4833356" y="2514600"/>
            <a:ext cx="3412274" cy="20574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FORMS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10000"/>
          </a:bodyPr>
          <a:lstStyle/>
          <a:p>
            <a:r>
              <a:rPr lang="en-US" dirty="0" smtClean="0"/>
              <a:t>I will have plenty of forms for the head umpire in a binder located at the finish line.</a:t>
            </a:r>
          </a:p>
          <a:p>
            <a:r>
              <a:rPr lang="en-US" dirty="0" smtClean="0"/>
              <a:t>All of the rules are clearly outlined—so, we don’t need a lot of description—just a few check marks and the location of the infraction.</a:t>
            </a:r>
          </a:p>
          <a:p>
            <a:r>
              <a:rPr lang="en-US" dirty="0" smtClean="0"/>
              <a:t>As the referee, I will review the form and notify the coach.  It is best that the umpires don’t talk to the coaches.</a:t>
            </a:r>
            <a:endParaRPr lang="en-US" dirty="0"/>
          </a:p>
        </p:txBody>
      </p:sp>
      <p:pic>
        <p:nvPicPr>
          <p:cNvPr id="5" name="Content Placeholder 4" descr="imagesCA7W211Z.jpg"/>
          <p:cNvPicPr>
            <a:picLocks noGrp="1" noChangeAspect="1"/>
          </p:cNvPicPr>
          <p:nvPr>
            <p:ph sz="half" idx="2"/>
          </p:nvPr>
        </p:nvPicPr>
        <p:blipFill>
          <a:blip r:embed="rId2" cstate="print"/>
          <a:stretch>
            <a:fillRect/>
          </a:stretch>
        </p:blipFill>
        <p:spPr>
          <a:xfrm>
            <a:off x="5257800" y="2438400"/>
            <a:ext cx="3124200" cy="2083594"/>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MYTHS</a:t>
            </a:r>
            <a:endParaRPr lang="en-US" b="1" dirty="0">
              <a:solidFill>
                <a:schemeClr val="tx1"/>
              </a:solidFill>
            </a:endParaRPr>
          </a:p>
        </p:txBody>
      </p:sp>
      <p:sp>
        <p:nvSpPr>
          <p:cNvPr id="3" name="Content Placeholder 2"/>
          <p:cNvSpPr>
            <a:spLocks noGrp="1"/>
          </p:cNvSpPr>
          <p:nvPr>
            <p:ph sz="half" idx="1"/>
          </p:nvPr>
        </p:nvSpPr>
        <p:spPr/>
        <p:txBody>
          <a:bodyPr>
            <a:normAutofit fontScale="85000" lnSpcReduction="20000"/>
          </a:bodyPr>
          <a:lstStyle/>
          <a:p>
            <a:r>
              <a:rPr lang="en-US" dirty="0" smtClean="0"/>
              <a:t>Once you raise the yellow flag, it is an automatic disqualification.</a:t>
            </a:r>
          </a:p>
          <a:p>
            <a:r>
              <a:rPr lang="en-US" dirty="0" smtClean="0"/>
              <a:t>FALSE</a:t>
            </a:r>
          </a:p>
          <a:p>
            <a:r>
              <a:rPr lang="en-US" dirty="0" smtClean="0"/>
              <a:t>That means the umpire believes there may have been an infraction and notifies the head umpire.</a:t>
            </a:r>
          </a:p>
          <a:p>
            <a:r>
              <a:rPr lang="en-US" dirty="0" smtClean="0"/>
              <a:t>The head umpire can affirm or overrule the call</a:t>
            </a:r>
          </a:p>
          <a:p>
            <a:r>
              <a:rPr lang="en-US" dirty="0" smtClean="0"/>
              <a:t>If the head umpire affirms the call, the written report goes to the referee</a:t>
            </a:r>
          </a:p>
          <a:p>
            <a:r>
              <a:rPr lang="en-US" dirty="0" smtClean="0"/>
              <a:t>The referee is the only person authorized to make a disqualification</a:t>
            </a:r>
            <a:endParaRPr lang="en-US" dirty="0"/>
          </a:p>
        </p:txBody>
      </p:sp>
      <p:pic>
        <p:nvPicPr>
          <p:cNvPr id="5" name="Content Placeholder 4" descr="gia-730271.jpg"/>
          <p:cNvPicPr>
            <a:picLocks noGrp="1" noChangeAspect="1"/>
          </p:cNvPicPr>
          <p:nvPr>
            <p:ph sz="half" idx="2"/>
          </p:nvPr>
        </p:nvPicPr>
        <p:blipFill>
          <a:blip r:embed="rId2" cstate="print"/>
          <a:stretch>
            <a:fillRect/>
          </a:stretch>
        </p:blipFill>
        <p:spPr>
          <a:xfrm>
            <a:off x="5486400" y="2590800"/>
            <a:ext cx="2438400" cy="1629569"/>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MYTHS</a:t>
            </a:r>
            <a:endParaRPr lang="en-US" b="1" dirty="0">
              <a:solidFill>
                <a:schemeClr val="tx1"/>
              </a:solidFill>
            </a:endParaRPr>
          </a:p>
        </p:txBody>
      </p:sp>
      <p:sp>
        <p:nvSpPr>
          <p:cNvPr id="3" name="Content Placeholder 2"/>
          <p:cNvSpPr>
            <a:spLocks noGrp="1"/>
          </p:cNvSpPr>
          <p:nvPr>
            <p:ph sz="half" idx="1"/>
          </p:nvPr>
        </p:nvSpPr>
        <p:spPr/>
        <p:txBody>
          <a:bodyPr>
            <a:normAutofit lnSpcReduction="10000"/>
          </a:bodyPr>
          <a:lstStyle/>
          <a:p>
            <a:r>
              <a:rPr lang="en-US" dirty="0" smtClean="0"/>
              <a:t>Once a white flag is raised, and the runners go to the next area on the track—the head umpire or referee can still call an infraction in that area.</a:t>
            </a:r>
          </a:p>
          <a:p>
            <a:r>
              <a:rPr lang="en-US" b="1" dirty="0" smtClean="0"/>
              <a:t>TECHNICALLY-TRUE</a:t>
            </a:r>
          </a:p>
          <a:p>
            <a:r>
              <a:rPr lang="en-US" dirty="0" smtClean="0"/>
              <a:t>However, we don’t do that here.  Again, a bad “no call” is better than a bad call.  </a:t>
            </a:r>
            <a:endParaRPr lang="en-US" dirty="0"/>
          </a:p>
        </p:txBody>
      </p:sp>
      <p:pic>
        <p:nvPicPr>
          <p:cNvPr id="5" name="Content Placeholder 4" descr="Trktitle.jpg"/>
          <p:cNvPicPr>
            <a:picLocks noGrp="1" noChangeAspect="1"/>
          </p:cNvPicPr>
          <p:nvPr>
            <p:ph sz="half" idx="2"/>
          </p:nvPr>
        </p:nvPicPr>
        <p:blipFill>
          <a:blip r:embed="rId2" cstate="print"/>
          <a:stretch>
            <a:fillRect/>
          </a:stretch>
        </p:blipFill>
        <p:spPr>
          <a:xfrm>
            <a:off x="4800600" y="2954009"/>
            <a:ext cx="4038600" cy="1516719"/>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MYTHS</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20000"/>
          </a:bodyPr>
          <a:lstStyle/>
          <a:p>
            <a:r>
              <a:rPr lang="en-US" dirty="0" smtClean="0"/>
              <a:t>A field event official can rule on a running event infraction</a:t>
            </a:r>
          </a:p>
          <a:p>
            <a:r>
              <a:rPr lang="en-US" b="1" dirty="0" smtClean="0"/>
              <a:t>FALSE</a:t>
            </a:r>
          </a:p>
          <a:p>
            <a:r>
              <a:rPr lang="en-US" dirty="0" smtClean="0"/>
              <a:t>Same goes for timers, the starter (beyond the realm of the start itself), the announcer, etc.</a:t>
            </a:r>
          </a:p>
          <a:p>
            <a:r>
              <a:rPr lang="en-US" dirty="0" smtClean="0"/>
              <a:t>The Head Finish Judge can report an infraction at the finish line such as throwing-of-the-baton (a big no-no and pretty obvious)—but only in the finish line area</a:t>
            </a:r>
            <a:endParaRPr lang="en-US" dirty="0"/>
          </a:p>
        </p:txBody>
      </p:sp>
      <p:pic>
        <p:nvPicPr>
          <p:cNvPr id="5" name="Content Placeholder 4" descr="thumbnailCAR2SW86.jpg"/>
          <p:cNvPicPr>
            <a:picLocks noGrp="1" noChangeAspect="1"/>
          </p:cNvPicPr>
          <p:nvPr>
            <p:ph sz="half" idx="2"/>
          </p:nvPr>
        </p:nvPicPr>
        <p:blipFill>
          <a:blip r:embed="rId2" cstate="print"/>
          <a:stretch>
            <a:fillRect/>
          </a:stretch>
        </p:blipFill>
        <p:spPr>
          <a:xfrm>
            <a:off x="5881687" y="2307431"/>
            <a:ext cx="1876425" cy="2809875"/>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MYTH</a:t>
            </a:r>
            <a:endParaRPr lang="en-US" b="1" dirty="0">
              <a:solidFill>
                <a:schemeClr val="tx1"/>
              </a:solidFill>
            </a:endParaRPr>
          </a:p>
        </p:txBody>
      </p:sp>
      <p:sp>
        <p:nvSpPr>
          <p:cNvPr id="3" name="Content Placeholder 2"/>
          <p:cNvSpPr>
            <a:spLocks noGrp="1"/>
          </p:cNvSpPr>
          <p:nvPr>
            <p:ph sz="half" idx="1"/>
          </p:nvPr>
        </p:nvSpPr>
        <p:spPr/>
        <p:txBody>
          <a:bodyPr>
            <a:normAutofit fontScale="77500" lnSpcReduction="20000"/>
          </a:bodyPr>
          <a:lstStyle/>
          <a:p>
            <a:r>
              <a:rPr lang="en-US" dirty="0" smtClean="0"/>
              <a:t>A dropped baton is an automatic disqualification</a:t>
            </a:r>
          </a:p>
          <a:p>
            <a:r>
              <a:rPr lang="en-US" b="1" dirty="0" smtClean="0"/>
              <a:t>FALSE</a:t>
            </a:r>
          </a:p>
          <a:p>
            <a:r>
              <a:rPr lang="en-US" dirty="0" smtClean="0"/>
              <a:t>The runner that drops the baton has to retrieve it without any interference of the other competitors and can continue from the point of where the baton is dropped on the track.</a:t>
            </a:r>
          </a:p>
          <a:p>
            <a:r>
              <a:rPr lang="en-US" dirty="0" smtClean="0"/>
              <a:t>However, the baton still has to be exchanged in the zone—so, if the runners exchange too early or too late—it is a disqualification.</a:t>
            </a:r>
          </a:p>
          <a:p>
            <a:r>
              <a:rPr lang="en-US" dirty="0" smtClean="0"/>
              <a:t>If the baton is dropped inside the zone and the runner picks it up—they can continue without interfering with other runners.</a:t>
            </a:r>
            <a:endParaRPr lang="en-US" dirty="0"/>
          </a:p>
        </p:txBody>
      </p:sp>
      <p:pic>
        <p:nvPicPr>
          <p:cNvPr id="5" name="Content Placeholder 4" descr="imagesCAHWMLAE.jpg"/>
          <p:cNvPicPr>
            <a:picLocks noGrp="1" noChangeAspect="1"/>
          </p:cNvPicPr>
          <p:nvPr>
            <p:ph sz="half" idx="2"/>
          </p:nvPr>
        </p:nvPicPr>
        <p:blipFill>
          <a:blip r:embed="rId2" cstate="print"/>
          <a:stretch>
            <a:fillRect/>
          </a:stretch>
        </p:blipFill>
        <p:spPr>
          <a:xfrm>
            <a:off x="5562600" y="2057401"/>
            <a:ext cx="2590800" cy="2431256"/>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HURDLES</a:t>
            </a:r>
            <a:endParaRPr lang="en-US" b="1" dirty="0">
              <a:solidFill>
                <a:schemeClr val="tx1"/>
              </a:solidFill>
            </a:endParaRPr>
          </a:p>
        </p:txBody>
      </p:sp>
      <p:sp>
        <p:nvSpPr>
          <p:cNvPr id="3" name="Content Placeholder 2"/>
          <p:cNvSpPr>
            <a:spLocks noGrp="1"/>
          </p:cNvSpPr>
          <p:nvPr>
            <p:ph sz="half" idx="1"/>
          </p:nvPr>
        </p:nvSpPr>
        <p:spPr/>
        <p:txBody>
          <a:bodyPr/>
          <a:lstStyle/>
          <a:p>
            <a:r>
              <a:rPr lang="en-US" dirty="0" smtClean="0"/>
              <a:t>Technically, it is not the job of an umpire to set hurdles.</a:t>
            </a:r>
          </a:p>
          <a:p>
            <a:r>
              <a:rPr lang="en-US" dirty="0" smtClean="0"/>
              <a:t>Sophia Parrish is in charge of blocks and hurdles</a:t>
            </a:r>
          </a:p>
          <a:p>
            <a:r>
              <a:rPr lang="en-US" dirty="0" smtClean="0"/>
              <a:t>But, if you want to help—it will just make the meet move along faster</a:t>
            </a:r>
            <a:endParaRPr lang="en-US" dirty="0"/>
          </a:p>
        </p:txBody>
      </p:sp>
      <p:pic>
        <p:nvPicPr>
          <p:cNvPr id="5" name="Content Placeholder 4" descr="imagesCAXXI79Z.jpg"/>
          <p:cNvPicPr>
            <a:picLocks noGrp="1" noChangeAspect="1"/>
          </p:cNvPicPr>
          <p:nvPr>
            <p:ph sz="half" idx="2"/>
          </p:nvPr>
        </p:nvPicPr>
        <p:blipFill>
          <a:blip r:embed="rId2" cstate="print"/>
          <a:stretch>
            <a:fillRect/>
          </a:stretch>
        </p:blipFill>
        <p:spPr>
          <a:xfrm>
            <a:off x="5257800" y="1676400"/>
            <a:ext cx="2743199" cy="36576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WHAT TO WEAR</a:t>
            </a:r>
            <a:endParaRPr lang="en-US" b="1" dirty="0">
              <a:solidFill>
                <a:schemeClr val="tx1"/>
              </a:solidFill>
            </a:endParaRPr>
          </a:p>
        </p:txBody>
      </p:sp>
      <p:sp>
        <p:nvSpPr>
          <p:cNvPr id="3" name="Content Placeholder 2"/>
          <p:cNvSpPr>
            <a:spLocks noGrp="1"/>
          </p:cNvSpPr>
          <p:nvPr>
            <p:ph sz="half" idx="1"/>
          </p:nvPr>
        </p:nvSpPr>
        <p:spPr/>
        <p:txBody>
          <a:bodyPr/>
          <a:lstStyle/>
          <a:p>
            <a:r>
              <a:rPr lang="en-US" b="1" dirty="0" smtClean="0"/>
              <a:t>Being comfortable is the key</a:t>
            </a:r>
          </a:p>
          <a:p>
            <a:r>
              <a:rPr lang="en-US" b="1" dirty="0" smtClean="0"/>
              <a:t>Dress in layers</a:t>
            </a:r>
          </a:p>
          <a:p>
            <a:r>
              <a:rPr lang="en-US" b="1" dirty="0" smtClean="0"/>
              <a:t>Bring a snack and something to drink</a:t>
            </a:r>
          </a:p>
          <a:p>
            <a:r>
              <a:rPr lang="en-US" b="1" dirty="0" smtClean="0">
                <a:solidFill>
                  <a:srgbClr val="FF0000"/>
                </a:solidFill>
              </a:rPr>
              <a:t>RED </a:t>
            </a:r>
            <a:r>
              <a:rPr lang="en-US" b="1" dirty="0" smtClean="0"/>
              <a:t>is our favorite color.   </a:t>
            </a:r>
          </a:p>
          <a:p>
            <a:r>
              <a:rPr lang="en-US" b="1" dirty="0" smtClean="0">
                <a:solidFill>
                  <a:srgbClr val="FF0000"/>
                </a:solidFill>
              </a:rPr>
              <a:t>By wearing red, you are more easily identifiable.  But, you don’t have to.</a:t>
            </a:r>
            <a:endParaRPr lang="en-US" b="1" dirty="0">
              <a:solidFill>
                <a:srgbClr val="FF0000"/>
              </a:solidFill>
            </a:endParaRPr>
          </a:p>
        </p:txBody>
      </p:sp>
      <p:pic>
        <p:nvPicPr>
          <p:cNvPr id="5" name="Content Placeholder 4" descr="imagesCAS5TXEN.jpg"/>
          <p:cNvPicPr>
            <a:picLocks noGrp="1" noChangeAspect="1"/>
          </p:cNvPicPr>
          <p:nvPr>
            <p:ph sz="half" idx="2"/>
          </p:nvPr>
        </p:nvPicPr>
        <p:blipFill>
          <a:blip r:embed="rId2" cstate="print"/>
          <a:stretch>
            <a:fillRect/>
          </a:stretch>
        </p:blipFill>
        <p:spPr>
          <a:xfrm>
            <a:off x="5953125" y="2397919"/>
            <a:ext cx="1733550" cy="26289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EQUIPMENT REQUIRED</a:t>
            </a:r>
            <a:endParaRPr lang="en-US" b="1" dirty="0">
              <a:solidFill>
                <a:schemeClr val="tx1"/>
              </a:solidFill>
            </a:endParaRPr>
          </a:p>
        </p:txBody>
      </p:sp>
      <p:sp>
        <p:nvSpPr>
          <p:cNvPr id="3" name="Content Placeholder 2"/>
          <p:cNvSpPr>
            <a:spLocks noGrp="1"/>
          </p:cNvSpPr>
          <p:nvPr>
            <p:ph sz="half" idx="1"/>
          </p:nvPr>
        </p:nvSpPr>
        <p:spPr/>
        <p:txBody>
          <a:bodyPr>
            <a:normAutofit fontScale="92500" lnSpcReduction="20000"/>
          </a:bodyPr>
          <a:lstStyle/>
          <a:p>
            <a:r>
              <a:rPr lang="en-US" dirty="0" smtClean="0"/>
              <a:t>The head umpire will get a binder, with the necessary forms, rules summations, etc.</a:t>
            </a:r>
          </a:p>
          <a:p>
            <a:r>
              <a:rPr lang="en-US" dirty="0" smtClean="0"/>
              <a:t>Each umpire will need a yellow and white flag.</a:t>
            </a:r>
          </a:p>
          <a:p>
            <a:r>
              <a:rPr lang="en-US" dirty="0" smtClean="0"/>
              <a:t>You can also bring a chair because a lot of the time you can be on the inside of the track and still have a good view of the race from a seated position.</a:t>
            </a:r>
          </a:p>
          <a:p>
            <a:r>
              <a:rPr lang="en-US" dirty="0" smtClean="0"/>
              <a:t>I would recommend sunglasses and a hat, and </a:t>
            </a:r>
            <a:r>
              <a:rPr lang="en-US" smtClean="0"/>
              <a:t>layered clothing.</a:t>
            </a:r>
            <a:endParaRPr lang="en-US" dirty="0" smtClean="0"/>
          </a:p>
          <a:p>
            <a:endParaRPr lang="en-US" dirty="0"/>
          </a:p>
        </p:txBody>
      </p:sp>
      <p:pic>
        <p:nvPicPr>
          <p:cNvPr id="5" name="Content Placeholder 4" descr="gia-730271.jpg"/>
          <p:cNvPicPr>
            <a:picLocks noGrp="1" noChangeAspect="1"/>
          </p:cNvPicPr>
          <p:nvPr>
            <p:ph sz="half" idx="2"/>
          </p:nvPr>
        </p:nvPicPr>
        <p:blipFill>
          <a:blip r:embed="rId2" cstate="print"/>
          <a:stretch>
            <a:fillRect/>
          </a:stretch>
        </p:blipFill>
        <p:spPr>
          <a:xfrm>
            <a:off x="5715000" y="2209800"/>
            <a:ext cx="2133600" cy="30480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PAY RATE AND PROCEDURES</a:t>
            </a:r>
            <a:endParaRPr lang="en-US" b="1" dirty="0">
              <a:solidFill>
                <a:schemeClr val="tx1"/>
              </a:solidFill>
            </a:endParaRPr>
          </a:p>
        </p:txBody>
      </p:sp>
      <p:sp>
        <p:nvSpPr>
          <p:cNvPr id="3" name="Content Placeholder 2"/>
          <p:cNvSpPr>
            <a:spLocks noGrp="1"/>
          </p:cNvSpPr>
          <p:nvPr>
            <p:ph sz="half" idx="1"/>
          </p:nvPr>
        </p:nvSpPr>
        <p:spPr/>
        <p:txBody>
          <a:bodyPr>
            <a:normAutofit lnSpcReduction="10000"/>
          </a:bodyPr>
          <a:lstStyle/>
          <a:p>
            <a:r>
              <a:rPr lang="en-US" dirty="0" smtClean="0"/>
              <a:t>Your pay is $60 per meet.</a:t>
            </a:r>
          </a:p>
          <a:p>
            <a:r>
              <a:rPr lang="en-US" dirty="0" smtClean="0"/>
              <a:t>Or, you can waive your pay and get 301 points.</a:t>
            </a:r>
          </a:p>
          <a:p>
            <a:r>
              <a:rPr lang="en-US" dirty="0" smtClean="0"/>
              <a:t>Always check-in at the front gate when arriving and leaving.</a:t>
            </a:r>
          </a:p>
          <a:p>
            <a:r>
              <a:rPr lang="en-US" dirty="0" smtClean="0"/>
              <a:t>After the last meet, the athletic director will submit your addendum to payroll for a 1-lump sum payment.</a:t>
            </a:r>
            <a:endParaRPr lang="en-US" dirty="0"/>
          </a:p>
        </p:txBody>
      </p:sp>
      <p:pic>
        <p:nvPicPr>
          <p:cNvPr id="1026" name="Picture 2" descr="C:\Documents and Settings\hacstu\Local Settings\Temporary Internet Files\Content.IE5\5VF11WW3\MP910216593[1].jpg"/>
          <p:cNvPicPr>
            <a:picLocks noGrp="1" noChangeAspect="1" noChangeArrowheads="1"/>
          </p:cNvPicPr>
          <p:nvPr>
            <p:ph sz="half" idx="2"/>
          </p:nvPr>
        </p:nvPicPr>
        <p:blipFill>
          <a:blip r:embed="rId2" cstate="print"/>
          <a:srcRect/>
          <a:stretch>
            <a:fillRect/>
          </a:stretch>
        </p:blipFill>
        <p:spPr bwMode="auto">
          <a:xfrm>
            <a:off x="4800600" y="2197894"/>
            <a:ext cx="4038600" cy="302895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185</TotalTime>
  <Words>2268</Words>
  <Application>Microsoft Office PowerPoint</Application>
  <PresentationFormat>On-screen Show (4:3)</PresentationFormat>
  <Paragraphs>201</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Civic</vt:lpstr>
      <vt:lpstr>UMPIRES</vt:lpstr>
      <vt:lpstr>POSITIONS</vt:lpstr>
      <vt:lpstr>POSITIONS</vt:lpstr>
      <vt:lpstr>POSITIONS</vt:lpstr>
      <vt:lpstr>POSITIONS</vt:lpstr>
      <vt:lpstr>POSITIONS</vt:lpstr>
      <vt:lpstr>POSITIONS</vt:lpstr>
      <vt:lpstr>POSITIONS</vt:lpstr>
      <vt:lpstr>POSITIONS</vt:lpstr>
      <vt:lpstr>UMPIRES</vt:lpstr>
      <vt:lpstr>UMPIRES</vt:lpstr>
      <vt:lpstr>PROCEDURES</vt:lpstr>
      <vt:lpstr>PROCEDURES</vt:lpstr>
      <vt:lpstr>PROCEDURES</vt:lpstr>
      <vt:lpstr>PROCEDURES</vt:lpstr>
      <vt:lpstr>SPRINTS</vt:lpstr>
      <vt:lpstr>HURDLES</vt:lpstr>
      <vt:lpstr>RELAYS</vt:lpstr>
      <vt:lpstr>RELAYS</vt:lpstr>
      <vt:lpstr>4 x 100 meter relay</vt:lpstr>
      <vt:lpstr>4 x 200m relay</vt:lpstr>
      <vt:lpstr>     4 x 400 meter relay</vt:lpstr>
      <vt:lpstr>4 x 800 meter relay</vt:lpstr>
      <vt:lpstr>800 meter sprint medley</vt:lpstr>
      <vt:lpstr>1600 meter sprint medley</vt:lpstr>
      <vt:lpstr>DISTANCE EVENTS</vt:lpstr>
      <vt:lpstr>STEEPLECHASE</vt:lpstr>
      <vt:lpstr>FALSE STARTS</vt:lpstr>
      <vt:lpstr>UNIFORM RULES</vt:lpstr>
      <vt:lpstr>FORMS</vt:lpstr>
      <vt:lpstr>MYTHS</vt:lpstr>
      <vt:lpstr>MYTHS</vt:lpstr>
      <vt:lpstr>MYTHS</vt:lpstr>
      <vt:lpstr>MYTH</vt:lpstr>
      <vt:lpstr>HURDLES</vt:lpstr>
      <vt:lpstr>WHAT TO WEAR</vt:lpstr>
      <vt:lpstr>EQUIPMENT REQUIRED</vt:lpstr>
      <vt:lpstr>PAY RATE AND PROCEDURES</vt:lpstr>
    </vt:vector>
  </TitlesOfParts>
  <Company>Vocational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UMPIRES</dc:title>
  <dc:creator>hacstu</dc:creator>
  <cp:lastModifiedBy>Gregory Wayne</cp:lastModifiedBy>
  <cp:revision>59</cp:revision>
  <dcterms:created xsi:type="dcterms:W3CDTF">2011-01-31T21:40:26Z</dcterms:created>
  <dcterms:modified xsi:type="dcterms:W3CDTF">2015-02-09T20:54:25Z</dcterms:modified>
</cp:coreProperties>
</file>