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6" r:id="rId9"/>
    <p:sldId id="263" r:id="rId10"/>
    <p:sldId id="264" r:id="rId11"/>
    <p:sldId id="265" r:id="rId12"/>
    <p:sldId id="271" r:id="rId13"/>
    <p:sldId id="266" r:id="rId14"/>
    <p:sldId id="267" r:id="rId15"/>
    <p:sldId id="268" r:id="rId16"/>
    <p:sldId id="269" r:id="rId17"/>
    <p:sldId id="270" r:id="rId18"/>
    <p:sldId id="272" r:id="rId19"/>
    <p:sldId id="273" r:id="rId20"/>
    <p:sldId id="274" r:id="rId21"/>
    <p:sldId id="275" r:id="rId22"/>
    <p:sldId id="277" r:id="rId23"/>
    <p:sldId id="280" r:id="rId24"/>
    <p:sldId id="278" r:id="rId25"/>
    <p:sldId id="279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6" d="100"/>
          <a:sy n="46" d="100"/>
        </p:scale>
        <p:origin x="-534" y="-5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9289B-94E3-4656-8784-4AD4C2954093}" type="datetimeFigureOut">
              <a:rPr lang="en-US" smtClean="0"/>
              <a:pPr/>
              <a:t>4/3/2016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279F7-DCC3-400D-B6C0-E636F29E18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9289B-94E3-4656-8784-4AD4C2954093}" type="datetimeFigureOut">
              <a:rPr lang="en-US" smtClean="0"/>
              <a:pPr/>
              <a:t>4/3/2016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279F7-DCC3-400D-B6C0-E636F29E18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9289B-94E3-4656-8784-4AD4C2954093}" type="datetimeFigureOut">
              <a:rPr lang="en-US" smtClean="0"/>
              <a:pPr/>
              <a:t>4/3/2016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279F7-DCC3-400D-B6C0-E636F29E18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9289B-94E3-4656-8784-4AD4C2954093}" type="datetimeFigureOut">
              <a:rPr lang="en-US" smtClean="0"/>
              <a:pPr/>
              <a:t>4/3/2016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279F7-DCC3-400D-B6C0-E636F29E18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9289B-94E3-4656-8784-4AD4C2954093}" type="datetimeFigureOut">
              <a:rPr lang="en-US" smtClean="0"/>
              <a:pPr/>
              <a:t>4/3/2016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279F7-DCC3-400D-B6C0-E636F29E18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9289B-94E3-4656-8784-4AD4C2954093}" type="datetimeFigureOut">
              <a:rPr lang="en-US" smtClean="0"/>
              <a:pPr/>
              <a:t>4/3/2016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279F7-DCC3-400D-B6C0-E636F29E18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9289B-94E3-4656-8784-4AD4C2954093}" type="datetimeFigureOut">
              <a:rPr lang="en-US" smtClean="0"/>
              <a:pPr/>
              <a:t>4/3/2016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279F7-DCC3-400D-B6C0-E636F29E18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9289B-94E3-4656-8784-4AD4C2954093}" type="datetimeFigureOut">
              <a:rPr lang="en-US" smtClean="0"/>
              <a:pPr/>
              <a:t>4/3/2016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279F7-DCC3-400D-B6C0-E636F29E18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9289B-94E3-4656-8784-4AD4C2954093}" type="datetimeFigureOut">
              <a:rPr lang="en-US" smtClean="0"/>
              <a:pPr/>
              <a:t>4/3/2016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279F7-DCC3-400D-B6C0-E636F29E18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9289B-94E3-4656-8784-4AD4C2954093}" type="datetimeFigureOut">
              <a:rPr lang="en-US" smtClean="0"/>
              <a:pPr/>
              <a:t>4/3/2016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279F7-DCC3-400D-B6C0-E636F29E18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9289B-94E3-4656-8784-4AD4C2954093}" type="datetimeFigureOut">
              <a:rPr lang="en-US" smtClean="0"/>
              <a:pPr/>
              <a:t>4/3/2016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279F7-DCC3-400D-B6C0-E636F29E18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20000"/>
            <a:lum/>
          </a:blip>
          <a:srcRect/>
          <a:stretch>
            <a:fillRect t="-35000" b="-3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E9289B-94E3-4656-8784-4AD4C2954093}" type="datetimeFigureOut">
              <a:rPr lang="en-US" smtClean="0"/>
              <a:pPr/>
              <a:t>4/3/2016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2279F7-DCC3-400D-B6C0-E636F29E18A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2013-STARTER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The general idea is that we want to follow the same procedures and protocols as used at the state meet.</a:t>
            </a:r>
          </a:p>
          <a:p>
            <a:r>
              <a:rPr lang="en-US" dirty="0" smtClean="0"/>
              <a:t>Jim </a:t>
            </a:r>
            <a:r>
              <a:rPr lang="en-US" dirty="0" err="1" smtClean="0"/>
              <a:t>Poquette</a:t>
            </a:r>
            <a:r>
              <a:rPr lang="en-US" dirty="0" smtClean="0"/>
              <a:t> is the Head Starter at the AIA state meet, starts meets at NAU, ASU, and the Olympic Trials.</a:t>
            </a:r>
            <a:endParaRPr lang="en-US" dirty="0"/>
          </a:p>
        </p:txBody>
      </p:sp>
      <p:pic>
        <p:nvPicPr>
          <p:cNvPr id="7" name="Content Placeholder 6" descr="Jim Poquette.bmp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199" y="1843880"/>
            <a:ext cx="3261519" cy="3261519"/>
          </a:xfr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2013-STARTER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First things first—gun security and use/misuse of the gun.</a:t>
            </a:r>
          </a:p>
          <a:p>
            <a:r>
              <a:rPr lang="en-US" b="1" dirty="0" smtClean="0"/>
              <a:t>The gun is not a toy—it is considered a weapon when not used appropriately and by the appropriate personnel.</a:t>
            </a:r>
          </a:p>
          <a:p>
            <a:r>
              <a:rPr lang="en-US" dirty="0" smtClean="0"/>
              <a:t>Do not let students handle the guns.</a:t>
            </a:r>
          </a:p>
          <a:p>
            <a:r>
              <a:rPr lang="en-US" dirty="0" smtClean="0"/>
              <a:t>Keep the gun in its holster.</a:t>
            </a:r>
          </a:p>
        </p:txBody>
      </p:sp>
      <p:pic>
        <p:nvPicPr>
          <p:cNvPr id="5" name="Content Placeholder 4" descr="pistol in holster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495801" y="1691483"/>
            <a:ext cx="3243262" cy="324326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2013-STARTER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When the athletes report to the starting line, the staging clerk should have inspected all the athletes for jewelry, illegal equipment, improper uniforms, etc.</a:t>
            </a:r>
          </a:p>
          <a:p>
            <a:r>
              <a:rPr lang="en-US" dirty="0" smtClean="0"/>
              <a:t>Please refer to the clerks power point for details.</a:t>
            </a:r>
            <a:endParaRPr lang="en-US" dirty="0"/>
          </a:p>
        </p:txBody>
      </p:sp>
      <p:pic>
        <p:nvPicPr>
          <p:cNvPr id="7" name="Content Placeholder 6" descr="bullpen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724400" y="2307155"/>
            <a:ext cx="3138487" cy="251329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2013-STARTER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Once they are called to set their blocks, the athletes are no longer under the clerks jurisdiction—they are under the jurisdiction of the starter and recall starter’s.  </a:t>
            </a:r>
          </a:p>
          <a:p>
            <a:r>
              <a:rPr lang="en-US" dirty="0" smtClean="0"/>
              <a:t>At this point, If there is a problem with illegal equipment, the AIA wants us to immediately disqualify the athlete.</a:t>
            </a:r>
            <a:endParaRPr lang="en-US" dirty="0"/>
          </a:p>
        </p:txBody>
      </p:sp>
      <p:pic>
        <p:nvPicPr>
          <p:cNvPr id="5" name="Content Placeholder 4" descr="AIA logo.bmp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967323" y="3200400"/>
            <a:ext cx="2824127" cy="1100931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2013-STARTER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However, you also have the authority to use some discretion and let the athletes make a quick correction if it doesn’t delay the meet.</a:t>
            </a:r>
          </a:p>
          <a:p>
            <a:r>
              <a:rPr lang="en-US" dirty="0" smtClean="0"/>
              <a:t>If that is the case, notify the athlete with a yellow card and subsequently tell the athlete what the issue is.</a:t>
            </a:r>
            <a:endParaRPr lang="en-US" dirty="0"/>
          </a:p>
        </p:txBody>
      </p:sp>
      <p:pic>
        <p:nvPicPr>
          <p:cNvPr id="5" name="Content Placeholder 4" descr="yellow card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953000" y="2590800"/>
            <a:ext cx="3024187" cy="220980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2013-STARTER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If there is an immediate disqualification, you </a:t>
            </a:r>
            <a:r>
              <a:rPr lang="en-US" b="1" u="sng" dirty="0" smtClean="0"/>
              <a:t>must</a:t>
            </a:r>
            <a:r>
              <a:rPr lang="en-US" dirty="0" smtClean="0"/>
              <a:t> flash a red card.  </a:t>
            </a:r>
          </a:p>
          <a:p>
            <a:r>
              <a:rPr lang="en-US" dirty="0" smtClean="0"/>
              <a:t>You may give a brief explanation if you feel it is needed and appropriate.</a:t>
            </a:r>
          </a:p>
          <a:p>
            <a:r>
              <a:rPr lang="en-US" dirty="0" smtClean="0"/>
              <a:t>If the athlete is ejected, notify the referee to generate the paperwork.</a:t>
            </a:r>
            <a:endParaRPr lang="en-US" dirty="0"/>
          </a:p>
        </p:txBody>
      </p:sp>
      <p:pic>
        <p:nvPicPr>
          <p:cNvPr id="5" name="Content Placeholder 4" descr="red card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686425" y="2696369"/>
            <a:ext cx="1962150" cy="2333625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2013-STARTER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Important side note:</a:t>
            </a:r>
          </a:p>
          <a:p>
            <a:r>
              <a:rPr lang="en-US" dirty="0" smtClean="0"/>
              <a:t>In football, if a flag isn’t thrown—it is not a penalty.</a:t>
            </a:r>
          </a:p>
          <a:p>
            <a:r>
              <a:rPr lang="en-US" dirty="0" smtClean="0"/>
              <a:t>In basketball, if a whistle isn’t blown, it isn’t a penalty.</a:t>
            </a:r>
          </a:p>
          <a:p>
            <a:r>
              <a:rPr lang="en-US" dirty="0" smtClean="0"/>
              <a:t>If a coach files an appeal because the athlete was not red-carded, we have to reinstate the athlete.</a:t>
            </a:r>
            <a:endParaRPr lang="en-US" dirty="0"/>
          </a:p>
        </p:txBody>
      </p:sp>
      <p:pic>
        <p:nvPicPr>
          <p:cNvPr id="5" name="Content Placeholder 4" descr="protest form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495800" y="1676400"/>
            <a:ext cx="3581399" cy="419100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PRIOR TO ALL RACES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STARTER—Blow Whistle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FINISH LINE—Waive Black &amp; White Flag to signal all is ready.</a:t>
            </a:r>
          </a:p>
          <a:p>
            <a:endParaRPr lang="en-US" dirty="0"/>
          </a:p>
        </p:txBody>
      </p:sp>
      <p:pic>
        <p:nvPicPr>
          <p:cNvPr id="1026" name="Picture 2" descr="C:\Documents and Settings\hacstu\Local Settings\Temporary Internet Files\Content.IE5\Z4K0DDEY\MM900336564[1]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2895599"/>
            <a:ext cx="2895600" cy="2517913"/>
          </a:xfrm>
          <a:prstGeom prst="rect">
            <a:avLst/>
          </a:prstGeom>
          <a:noFill/>
        </p:spPr>
      </p:pic>
      <p:pic>
        <p:nvPicPr>
          <p:cNvPr id="1027" name="Picture 3" descr="C:\Documents and Settings\hacstu\Local Settings\Temporary Internet Files\Content.IE5\DCI1N2Q0\MM900309809[1]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3352800"/>
            <a:ext cx="1905000" cy="1485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100 &amp; HIGH HURDLES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POSITIONS</a:t>
            </a:r>
          </a:p>
          <a:p>
            <a:r>
              <a:rPr lang="en-US" dirty="0" smtClean="0"/>
              <a:t>Starter—on inside of the track, about 5 meters ahead of the start line.</a:t>
            </a:r>
          </a:p>
          <a:p>
            <a:r>
              <a:rPr lang="en-US" dirty="0" smtClean="0"/>
              <a:t>Recall Starter—on outside of the track, about 10 meters ahead of the start line</a:t>
            </a:r>
            <a:endParaRPr lang="en-US" dirty="0"/>
          </a:p>
        </p:txBody>
      </p:sp>
      <p:pic>
        <p:nvPicPr>
          <p:cNvPr id="7" name="Content Placeholder 6" descr="100m start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100 &amp; HIGH HURDLES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Start command sequence</a:t>
            </a:r>
          </a:p>
          <a:p>
            <a:r>
              <a:rPr lang="en-US" b="1" dirty="0" smtClean="0"/>
              <a:t>FIRST COMMAND</a:t>
            </a:r>
          </a:p>
          <a:p>
            <a:r>
              <a:rPr lang="en-US" dirty="0" smtClean="0"/>
              <a:t>When the track as clear and the starter is ready to commence the command sequence…</a:t>
            </a:r>
          </a:p>
          <a:p>
            <a:r>
              <a:rPr lang="en-US" b="1" dirty="0" smtClean="0"/>
              <a:t>Show </a:t>
            </a:r>
            <a:r>
              <a:rPr lang="en-US" b="1" dirty="0" smtClean="0">
                <a:solidFill>
                  <a:srgbClr val="00B050"/>
                </a:solidFill>
              </a:rPr>
              <a:t>green</a:t>
            </a:r>
            <a:r>
              <a:rPr lang="en-US" b="1" dirty="0" smtClean="0"/>
              <a:t> card</a:t>
            </a:r>
            <a:r>
              <a:rPr lang="en-US" dirty="0" smtClean="0"/>
              <a:t>.</a:t>
            </a:r>
          </a:p>
          <a:p>
            <a:r>
              <a:rPr lang="en-US" dirty="0" smtClean="0"/>
              <a:t>“Runners set your blocks then stand behind your blocks”</a:t>
            </a:r>
            <a:endParaRPr lang="en-US" dirty="0"/>
          </a:p>
        </p:txBody>
      </p:sp>
      <p:pic>
        <p:nvPicPr>
          <p:cNvPr id="5" name="Content Placeholder 4" descr="green card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410200" y="2362200"/>
            <a:ext cx="2362200" cy="2358231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100 &amp; HIGH HURDLES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SECOND COMMAND</a:t>
            </a:r>
          </a:p>
          <a:p>
            <a:r>
              <a:rPr lang="en-US" dirty="0" smtClean="0"/>
              <a:t>Runners standing behind their blocks</a:t>
            </a:r>
          </a:p>
          <a:p>
            <a:r>
              <a:rPr lang="en-US" dirty="0" smtClean="0"/>
              <a:t>Block holders in position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THIRD COMMAND</a:t>
            </a:r>
          </a:p>
          <a:p>
            <a:r>
              <a:rPr lang="en-US" sz="2000" dirty="0" smtClean="0"/>
              <a:t>Once all the runners appear ready…</a:t>
            </a:r>
          </a:p>
          <a:p>
            <a:r>
              <a:rPr lang="en-US" sz="2000" dirty="0" smtClean="0"/>
              <a:t>“Runners to your marks”</a:t>
            </a:r>
          </a:p>
          <a:p>
            <a:r>
              <a:rPr lang="en-US" sz="2000" dirty="0" smtClean="0"/>
              <a:t>Right/gun hand up</a:t>
            </a:r>
          </a:p>
          <a:p>
            <a:r>
              <a:rPr lang="en-US" sz="2000" dirty="0" smtClean="0"/>
              <a:t>Left/free hand </a:t>
            </a:r>
            <a:r>
              <a:rPr lang="en-US" dirty="0" smtClean="0"/>
              <a:t>down</a:t>
            </a:r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11" name="Picture 10" descr="block hold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" y="4343400"/>
            <a:ext cx="3222308" cy="1295400"/>
          </a:xfrm>
          <a:prstGeom prst="rect">
            <a:avLst/>
          </a:prstGeom>
        </p:spPr>
      </p:pic>
      <p:pic>
        <p:nvPicPr>
          <p:cNvPr id="13" name="Picture 12" descr="starter at mark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10896" y="4191000"/>
            <a:ext cx="1633054" cy="2476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COMMUNICATION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RECALL STARTER </a:t>
            </a:r>
          </a:p>
          <a:p>
            <a:r>
              <a:rPr lang="en-US" dirty="0" smtClean="0"/>
              <a:t>When lanes 1-4 are ready, display an open palm to the starter.</a:t>
            </a:r>
          </a:p>
          <a:p>
            <a:r>
              <a:rPr lang="en-US" dirty="0" smtClean="0"/>
              <a:t>This indicates to the starter to continue the command sequence.</a:t>
            </a:r>
          </a:p>
        </p:txBody>
      </p:sp>
      <p:pic>
        <p:nvPicPr>
          <p:cNvPr id="5" name="Content Placeholder 4" descr="open palm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434012" y="2939256"/>
            <a:ext cx="2466975" cy="1847850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100 &amp; HIGH HURDLES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FOURTH COMMAND</a:t>
            </a:r>
          </a:p>
          <a:p>
            <a:r>
              <a:rPr lang="en-US" dirty="0" smtClean="0"/>
              <a:t>When runners appear ready…</a:t>
            </a:r>
          </a:p>
          <a:p>
            <a:r>
              <a:rPr lang="en-US" dirty="0" smtClean="0"/>
              <a:t>“Set”</a:t>
            </a:r>
          </a:p>
          <a:p>
            <a:r>
              <a:rPr lang="en-US" dirty="0" smtClean="0"/>
              <a:t>Don’t scream out SEEEEET</a:t>
            </a:r>
          </a:p>
          <a:p>
            <a:r>
              <a:rPr lang="en-US" dirty="0" smtClean="0"/>
              <a:t>Then raise your left hand (1-1.5 seconds)</a:t>
            </a:r>
          </a:p>
          <a:p>
            <a:endParaRPr lang="en-US" dirty="0"/>
          </a:p>
        </p:txBody>
      </p:sp>
      <p:pic>
        <p:nvPicPr>
          <p:cNvPr id="5" name="Content Placeholder 4" descr="set positon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158845" y="1600200"/>
            <a:ext cx="3017309" cy="4525963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100 &amp; HIGH HURDLES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FIFTH COMMAND</a:t>
            </a:r>
          </a:p>
          <a:p>
            <a:r>
              <a:rPr lang="en-US" dirty="0" smtClean="0"/>
              <a:t>Fire the gun.</a:t>
            </a:r>
          </a:p>
          <a:p>
            <a:r>
              <a:rPr lang="en-US" dirty="0" smtClean="0"/>
              <a:t>The time between “Set” and the gun should be no more than 2 seconds.</a:t>
            </a:r>
          </a:p>
          <a:p>
            <a:endParaRPr lang="en-US" dirty="0"/>
          </a:p>
        </p:txBody>
      </p:sp>
      <p:pic>
        <p:nvPicPr>
          <p:cNvPr id="5" name="Content Placeholder 4" descr="Jim Poquette.bmp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105400" y="1524000"/>
            <a:ext cx="2667000" cy="3200400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200, 400, &amp; 300 HURDLES</a:t>
            </a:r>
            <a:br>
              <a:rPr lang="en-US" b="1" dirty="0" smtClean="0"/>
            </a:br>
            <a:r>
              <a:rPr lang="en-US" b="1" dirty="0" smtClean="0"/>
              <a:t>RELAYS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The command sequence is the same as the 100 and 200.</a:t>
            </a:r>
          </a:p>
          <a:p>
            <a:r>
              <a:rPr lang="en-US" dirty="0" smtClean="0"/>
              <a:t>Starter, inside the track lined up with lane 4</a:t>
            </a:r>
          </a:p>
          <a:p>
            <a:r>
              <a:rPr lang="en-US" dirty="0" smtClean="0"/>
              <a:t>Recall Starter, outside the track lined up with lane 4—eye contact with starter</a:t>
            </a:r>
            <a:endParaRPr lang="en-US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2357508"/>
            <a:ext cx="4038600" cy="30113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RACES AND RELAYS </a:t>
            </a:r>
            <a:br>
              <a:rPr lang="en-US" b="1" dirty="0" smtClean="0"/>
            </a:br>
            <a:r>
              <a:rPr lang="en-US" b="1" dirty="0" smtClean="0"/>
              <a:t>STARTING IN LANES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STARTER—The NFHS, NCAA, USATF, and IAAF wants the starter to watch lanes 5-8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RECALL STARTER—Should watch lanes 1-4</a:t>
            </a:r>
          </a:p>
          <a:p>
            <a:endParaRPr lang="en-US" dirty="0" smtClean="0"/>
          </a:p>
          <a:p>
            <a:r>
              <a:rPr lang="en-US" dirty="0" smtClean="0"/>
              <a:t>RATIONALE:  Most starters experience a blind spot over the right arm &amp; gun.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IF THERE IS A FALSE START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RECALL STARTER</a:t>
            </a:r>
          </a:p>
          <a:p>
            <a:r>
              <a:rPr lang="en-US" dirty="0" smtClean="0"/>
              <a:t>Gun is in right hand, at your side.</a:t>
            </a:r>
          </a:p>
          <a:p>
            <a:r>
              <a:rPr lang="en-US" dirty="0" smtClean="0"/>
              <a:t>Fire the gun</a:t>
            </a:r>
          </a:p>
          <a:p>
            <a:r>
              <a:rPr lang="en-US" dirty="0" smtClean="0"/>
              <a:t>Inform the starter.</a:t>
            </a:r>
          </a:p>
          <a:p>
            <a:r>
              <a:rPr lang="en-US" dirty="0" smtClean="0"/>
              <a:t>Walk to the lane and flash a </a:t>
            </a:r>
            <a:r>
              <a:rPr lang="en-US" dirty="0" smtClean="0">
                <a:solidFill>
                  <a:srgbClr val="FF0000"/>
                </a:solidFill>
              </a:rPr>
              <a:t>RED</a:t>
            </a:r>
            <a:r>
              <a:rPr lang="en-US" dirty="0" smtClean="0"/>
              <a:t> card.</a:t>
            </a:r>
          </a:p>
          <a:p>
            <a:r>
              <a:rPr lang="en-US" dirty="0" smtClean="0"/>
              <a:t>Once that athletes leaves, walk lanes 1-8 displaying a </a:t>
            </a:r>
            <a:r>
              <a:rPr lang="en-US" dirty="0" smtClean="0">
                <a:solidFill>
                  <a:srgbClr val="00B050"/>
                </a:solidFill>
              </a:rPr>
              <a:t>GREEN</a:t>
            </a:r>
            <a:r>
              <a:rPr lang="en-US" dirty="0" smtClean="0"/>
              <a:t> card.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STARTER</a:t>
            </a:r>
          </a:p>
          <a:p>
            <a:r>
              <a:rPr lang="en-US" dirty="0" smtClean="0"/>
              <a:t>Fire gun</a:t>
            </a:r>
          </a:p>
          <a:p>
            <a:r>
              <a:rPr lang="en-US" dirty="0" smtClean="0"/>
              <a:t>Consult with recall starter</a:t>
            </a:r>
          </a:p>
          <a:p>
            <a:r>
              <a:rPr lang="en-US" dirty="0" smtClean="0"/>
              <a:t>Avoid any verbal contact with the offending athlete and/or coach.</a:t>
            </a:r>
          </a:p>
          <a:p>
            <a:r>
              <a:rPr lang="en-US" dirty="0" smtClean="0"/>
              <a:t>Recall starter displays appropriate cards.</a:t>
            </a:r>
          </a:p>
          <a:p>
            <a:r>
              <a:rPr lang="en-US" dirty="0" smtClean="0"/>
              <a:t>Resume start sequence when ready.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WHEN TO USE A YELLOW CARD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Athletes not responding to instructions.</a:t>
            </a:r>
          </a:p>
          <a:p>
            <a:r>
              <a:rPr lang="en-US" dirty="0" smtClean="0"/>
              <a:t>Athletes being unsportsmanlike</a:t>
            </a:r>
          </a:p>
          <a:p>
            <a:r>
              <a:rPr lang="en-US" dirty="0" smtClean="0"/>
              <a:t>Athletes delaying getting to set position.</a:t>
            </a:r>
          </a:p>
          <a:p>
            <a:r>
              <a:rPr lang="en-US" dirty="0" smtClean="0"/>
              <a:t>Again, if possible—the recall starter should flash the cards.</a:t>
            </a:r>
            <a:endParaRPr lang="en-US" dirty="0"/>
          </a:p>
        </p:txBody>
      </p:sp>
      <p:pic>
        <p:nvPicPr>
          <p:cNvPr id="5" name="Content Placeholder 4" descr="yellow card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0" y="2438400"/>
            <a:ext cx="3405187" cy="2296319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WHEN TO USE A GREEN CARD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Slipped Blocks</a:t>
            </a:r>
          </a:p>
          <a:p>
            <a:r>
              <a:rPr lang="en-US" dirty="0" smtClean="0"/>
              <a:t>Bad gun shell</a:t>
            </a:r>
          </a:p>
          <a:p>
            <a:r>
              <a:rPr lang="en-US" dirty="0" smtClean="0"/>
              <a:t>A distraction from the crowd</a:t>
            </a:r>
          </a:p>
          <a:p>
            <a:r>
              <a:rPr lang="en-US" dirty="0" smtClean="0"/>
              <a:t>A fall in the first 100m of a distance race.</a:t>
            </a:r>
            <a:endParaRPr lang="en-US" dirty="0"/>
          </a:p>
        </p:txBody>
      </p:sp>
      <p:pic>
        <p:nvPicPr>
          <p:cNvPr id="5" name="Content Placeholder 4" descr="green card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6153150" y="3005931"/>
            <a:ext cx="1028700" cy="1714500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DISTANCE EVENTS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STARTER—positioned on the inside of the track 5 meters ahead of starting line.</a:t>
            </a:r>
          </a:p>
          <a:p>
            <a:r>
              <a:rPr lang="en-US" dirty="0" smtClean="0"/>
              <a:t>RECALL STARTER—positioned on outside of the track at break line—near 300m hurdles start</a:t>
            </a:r>
            <a:endParaRPr lang="en-US" dirty="0"/>
          </a:p>
        </p:txBody>
      </p:sp>
      <p:pic>
        <p:nvPicPr>
          <p:cNvPr id="11" name="Content Placeholder 10" descr="break line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0" y="2438400"/>
            <a:ext cx="3276600" cy="2286000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RECALL STARTER—DISTANCE EVENTS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PRIMARY TASK—If a runner falls prior to the break line—recall the start (fire gun).</a:t>
            </a:r>
          </a:p>
          <a:p>
            <a:r>
              <a:rPr lang="en-US" dirty="0" smtClean="0"/>
              <a:t>SECONDARY TASK—assist umpire at break line—notify head finish judge if a runner breaks too early.</a:t>
            </a:r>
          </a:p>
          <a:p>
            <a:r>
              <a:rPr lang="en-US" dirty="0" smtClean="0"/>
              <a:t>NOTE:  Make sure cones are in place, if needed.</a:t>
            </a:r>
            <a:endParaRPr lang="en-US" dirty="0"/>
          </a:p>
        </p:txBody>
      </p:sp>
      <p:pic>
        <p:nvPicPr>
          <p:cNvPr id="11" name="Content Placeholder 10" descr="break line cones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181600" y="2590800"/>
            <a:ext cx="2743200" cy="2286000"/>
          </a:xfr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800M start</a:t>
            </a:r>
            <a:endParaRPr lang="en-US" dirty="0"/>
          </a:p>
        </p:txBody>
      </p:sp>
      <p:pic>
        <p:nvPicPr>
          <p:cNvPr id="5" name="Content Placeholder 4" descr="800m start one turn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514810"/>
            <a:ext cx="4038600" cy="2696743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solidFill>
                  <a:srgbClr val="00B050"/>
                </a:solidFill>
              </a:rPr>
              <a:t>GREEN LINE</a:t>
            </a:r>
          </a:p>
          <a:p>
            <a:pPr marL="514350" indent="-514350">
              <a:buAutoNum type="arabicPeriod"/>
            </a:pPr>
            <a:r>
              <a:rPr lang="en-US" dirty="0" smtClean="0"/>
              <a:t>Runners stand 3 steps behind the line</a:t>
            </a:r>
          </a:p>
          <a:p>
            <a:pPr marL="514350" indent="-514350">
              <a:buAutoNum type="arabicPeriod"/>
            </a:pPr>
            <a:r>
              <a:rPr lang="en-US" dirty="0" smtClean="0"/>
              <a:t>“on your marks” runners step up to the line.</a:t>
            </a:r>
          </a:p>
          <a:p>
            <a:pPr marL="514350" indent="-514350">
              <a:buAutoNum type="arabicPeriod"/>
            </a:pPr>
            <a:r>
              <a:rPr lang="en-US" dirty="0" smtClean="0"/>
              <a:t>When runners are set, fire the gun</a:t>
            </a:r>
          </a:p>
          <a:p>
            <a:pPr marL="514350" indent="-51435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DOUBLE WATERFALL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516981"/>
            <a:ext cx="4038600" cy="2692400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1600—seeds 1-16 on first waterfall at finish line</a:t>
            </a:r>
          </a:p>
          <a:p>
            <a:r>
              <a:rPr lang="en-US" dirty="0" smtClean="0"/>
              <a:t>Seeds 17-24 on second waterfall – lane 5</a:t>
            </a:r>
          </a:p>
          <a:p>
            <a:r>
              <a:rPr lang="en-US" dirty="0" smtClean="0"/>
              <a:t>Cones should be placed on line 5 every ten meters to the break line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5312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DISTANCE EVENTS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Waterfall Start</a:t>
            </a:r>
          </a:p>
          <a:p>
            <a:r>
              <a:rPr lang="en-US" dirty="0" smtClean="0"/>
              <a:t>Runners take 3 steps back</a:t>
            </a:r>
          </a:p>
          <a:p>
            <a:r>
              <a:rPr lang="en-US" dirty="0" smtClean="0"/>
              <a:t>“on your marks” advance to the line</a:t>
            </a:r>
          </a:p>
          <a:p>
            <a:r>
              <a:rPr lang="en-US" dirty="0" smtClean="0"/>
              <a:t>When the runners are set, fire the gun</a:t>
            </a:r>
          </a:p>
          <a:p>
            <a:pPr>
              <a:buNone/>
            </a:pPr>
            <a:endParaRPr lang="en-US" dirty="0" smtClean="0"/>
          </a:p>
        </p:txBody>
      </p:sp>
      <p:pic>
        <p:nvPicPr>
          <p:cNvPr id="5" name="Content Placeholder 4" descr="waterfall start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297418" y="2286000"/>
            <a:ext cx="3679769" cy="2448719"/>
          </a:xfr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FALSE STARTS</a:t>
            </a:r>
            <a:endParaRPr lang="en-US" dirty="0"/>
          </a:p>
        </p:txBody>
      </p:sp>
      <p:pic>
        <p:nvPicPr>
          <p:cNvPr id="5" name="Content Placeholder 4" descr="false start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59874" y="2057400"/>
            <a:ext cx="3812506" cy="2971800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After a false start is indicated, umpires should walk-out onto the track to ensure runners don’t keep on running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950</Words>
  <Application>Microsoft Office PowerPoint</Application>
  <PresentationFormat>On-screen Show (4:3)</PresentationFormat>
  <Paragraphs>121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2013-STARTER</vt:lpstr>
      <vt:lpstr>2013-STARTER</vt:lpstr>
      <vt:lpstr>2013-STARTER</vt:lpstr>
      <vt:lpstr>2013-STARTER</vt:lpstr>
      <vt:lpstr>2013-STARTER</vt:lpstr>
      <vt:lpstr>2013-STARTER</vt:lpstr>
      <vt:lpstr>2013-STARTER</vt:lpstr>
      <vt:lpstr>PRIOR TO ALL RACES</vt:lpstr>
      <vt:lpstr>100 &amp; HIGH HURDLES</vt:lpstr>
      <vt:lpstr>100 &amp; HIGH HURDLES</vt:lpstr>
      <vt:lpstr>100 &amp; HIGH HURDLES</vt:lpstr>
      <vt:lpstr>COMMUNICATION</vt:lpstr>
      <vt:lpstr>100 &amp; HIGH HURDLES</vt:lpstr>
      <vt:lpstr>100 &amp; HIGH HURDLES</vt:lpstr>
      <vt:lpstr>200, 400, &amp; 300 HURDLES RELAYS</vt:lpstr>
      <vt:lpstr>RACES AND RELAYS  STARTING IN LANES</vt:lpstr>
      <vt:lpstr>IF THERE IS A FALSE START</vt:lpstr>
      <vt:lpstr>WHEN TO USE A YELLOW CARD</vt:lpstr>
      <vt:lpstr>WHEN TO USE A GREEN CARD</vt:lpstr>
      <vt:lpstr>DISTANCE EVENTS</vt:lpstr>
      <vt:lpstr>RECALL STARTER—DISTANCE EVENTS</vt:lpstr>
      <vt:lpstr>800M start</vt:lpstr>
      <vt:lpstr>DOUBLE WATERFALL</vt:lpstr>
      <vt:lpstr>DISTANCE EVENTS</vt:lpstr>
      <vt:lpstr>FALSE STARTS</vt:lpstr>
    </vt:vector>
  </TitlesOfParts>
  <Company>Vocational Education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2013-STARTER</dc:title>
  <dc:creator>hacstu</dc:creator>
  <cp:lastModifiedBy>Gregory Wayne</cp:lastModifiedBy>
  <cp:revision>34</cp:revision>
  <dcterms:created xsi:type="dcterms:W3CDTF">2013-03-20T18:41:17Z</dcterms:created>
  <dcterms:modified xsi:type="dcterms:W3CDTF">2016-04-04T02:13:34Z</dcterms:modified>
</cp:coreProperties>
</file>