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57" r:id="rId7"/>
    <p:sldId id="258" r:id="rId8"/>
    <p:sldId id="259" r:id="rId9"/>
    <p:sldId id="260" r:id="rId10"/>
    <p:sldId id="277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5" r:id="rId20"/>
    <p:sldId id="269" r:id="rId21"/>
    <p:sldId id="270" r:id="rId22"/>
    <p:sldId id="281" r:id="rId23"/>
    <p:sldId id="276" r:id="rId24"/>
    <p:sldId id="278" r:id="rId25"/>
    <p:sldId id="282" r:id="rId26"/>
    <p:sldId id="279" r:id="rId27"/>
    <p:sldId id="280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00B26-0FEE-4333-8FB1-43BB56840792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58F07-A580-459E-A0DA-76BB27EE52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rules are pretty basic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biggest thing is to record the attempts onto the score sheet properly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equipment is pretty straight forward.</a:t>
            </a:r>
          </a:p>
          <a:p>
            <a:r>
              <a:rPr lang="en-US" dirty="0" smtClean="0"/>
              <a:t>First, there is a PIT</a:t>
            </a:r>
          </a:p>
          <a:p>
            <a:endParaRPr lang="en-US" dirty="0"/>
          </a:p>
        </p:txBody>
      </p:sp>
      <p:pic>
        <p:nvPicPr>
          <p:cNvPr id="4" name="Picture 3" descr="hj pit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8512" y="3124200"/>
            <a:ext cx="2466975" cy="24383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Standards			Cross-Bar</a:t>
            </a:r>
          </a:p>
          <a:p>
            <a:pPr lvl="8"/>
            <a:endParaRPr lang="en-US" dirty="0"/>
          </a:p>
        </p:txBody>
      </p:sp>
      <p:pic>
        <p:nvPicPr>
          <p:cNvPr id="4" name="Picture 3" descr="HJ Standar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209800"/>
            <a:ext cx="780952" cy="2257143"/>
          </a:xfrm>
          <a:prstGeom prst="rect">
            <a:avLst/>
          </a:prstGeom>
        </p:spPr>
      </p:pic>
      <p:pic>
        <p:nvPicPr>
          <p:cNvPr id="5" name="Picture 4" descr="Hj crossb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5687" y="2628900"/>
            <a:ext cx="3795713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Chair		Clipboard		Pencil</a:t>
            </a:r>
          </a:p>
          <a:p>
            <a:pPr lvl="7">
              <a:buNone/>
            </a:pPr>
            <a:r>
              <a:rPr lang="en-US" dirty="0" smtClean="0"/>
              <a:t>				</a:t>
            </a:r>
          </a:p>
          <a:p>
            <a:endParaRPr lang="en-US" dirty="0"/>
          </a:p>
        </p:txBody>
      </p:sp>
      <p:pic>
        <p:nvPicPr>
          <p:cNvPr id="4" name="Picture 3" descr="chair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362200"/>
            <a:ext cx="2142857" cy="2142857"/>
          </a:xfrm>
          <a:prstGeom prst="rect">
            <a:avLst/>
          </a:prstGeom>
        </p:spPr>
      </p:pic>
      <p:pic>
        <p:nvPicPr>
          <p:cNvPr id="5" name="Picture 4" descr="clipbo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7" y="2357437"/>
            <a:ext cx="2143125" cy="2143125"/>
          </a:xfrm>
          <a:prstGeom prst="rect">
            <a:avLst/>
          </a:prstGeom>
        </p:spPr>
      </p:pic>
      <p:pic>
        <p:nvPicPr>
          <p:cNvPr id="6" name="Picture 5" descr="penci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2357437"/>
            <a:ext cx="114300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 AND WHITE FLAG (yellow for running events)</a:t>
            </a:r>
          </a:p>
          <a:p>
            <a:endParaRPr lang="en-US" dirty="0"/>
          </a:p>
        </p:txBody>
      </p:sp>
      <p:pic>
        <p:nvPicPr>
          <p:cNvPr id="5" name="Picture 4" descr="red &amp; white fl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2362201"/>
            <a:ext cx="31242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make sure the pit, standards, and cross-bar are set-up properly.</a:t>
            </a:r>
          </a:p>
          <a:p>
            <a:endParaRPr lang="en-US" dirty="0"/>
          </a:p>
        </p:txBody>
      </p:sp>
      <p:pic>
        <p:nvPicPr>
          <p:cNvPr id="4" name="Picture 3" descr="HJ crossbar plac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71800"/>
            <a:ext cx="9144000" cy="16925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cross-bar should be at the leading edge of the pit.</a:t>
            </a:r>
          </a:p>
          <a:p>
            <a:r>
              <a:rPr lang="en-US" dirty="0" smtClean="0"/>
              <a:t>Put tape down on the base of the standards—they don’t move once the competition starts.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Second, measuring the height has to be consistent.  Measure the height at the middle of the cross-bar and to the top of the bar.</a:t>
            </a:r>
          </a:p>
          <a:p>
            <a:endParaRPr lang="en-US" b="1" dirty="0" smtClean="0"/>
          </a:p>
          <a:p>
            <a:endParaRPr lang="en-US" b="1" dirty="0"/>
          </a:p>
        </p:txBody>
      </p:sp>
      <p:pic>
        <p:nvPicPr>
          <p:cNvPr id="4" name="Picture 3" descr="HJ Measur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24199"/>
            <a:ext cx="9144000" cy="25908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hj officia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8800" y="1905000"/>
            <a:ext cx="5105400" cy="3810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pic>
        <p:nvPicPr>
          <p:cNvPr id="4" name="Content Placeholder 3" descr="HJ me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6560" y="1600200"/>
            <a:ext cx="3710880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nuts and bolts of the competition.</a:t>
            </a:r>
          </a:p>
          <a:p>
            <a:r>
              <a:rPr lang="en-US" dirty="0" smtClean="0"/>
              <a:t>Each athlete can start at any height they wish, but they aren’t credited with a successful attempt until they clear an actual height.</a:t>
            </a:r>
          </a:p>
          <a:p>
            <a:r>
              <a:rPr lang="en-US" dirty="0" smtClean="0"/>
              <a:t>Once an athlete has three (3) consecutive misses, they are eliminated from the </a:t>
            </a:r>
            <a:r>
              <a:rPr lang="en-US" dirty="0" err="1" smtClean="0"/>
              <a:t>competion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an athlete PASSES on a height, put in a P on the score sheet.</a:t>
            </a:r>
          </a:p>
          <a:p>
            <a:r>
              <a:rPr lang="en-US" dirty="0" smtClean="0"/>
              <a:t>Each time an athlete MISSES on a height, put an X on the score sheet.</a:t>
            </a:r>
          </a:p>
          <a:p>
            <a:r>
              <a:rPr lang="en-US" dirty="0" smtClean="0"/>
              <a:t>Each time an athlete has a successful attempt, put an O on the score sheet.</a:t>
            </a:r>
          </a:p>
          <a:p>
            <a:r>
              <a:rPr lang="en-US" b="1" dirty="0" smtClean="0"/>
              <a:t>HINT:  O FOR OVER.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miss is usually pretty obvious, but here are the rules.</a:t>
            </a:r>
          </a:p>
          <a:p>
            <a:r>
              <a:rPr lang="en-US" dirty="0" smtClean="0"/>
              <a:t>(1) If you think the athlete caused the bar to be dislodged (not the wind), then it is a miss.</a:t>
            </a:r>
          </a:p>
          <a:p>
            <a:r>
              <a:rPr lang="en-US" dirty="0" smtClean="0"/>
              <a:t>(2) If the athlete takes off on two feet, it is a miss.</a:t>
            </a:r>
          </a:p>
          <a:p>
            <a:r>
              <a:rPr lang="en-US" dirty="0" smtClean="0"/>
              <a:t>(3) If the athlete doesn’t make an attempt within 2 minutes of being called, it is a miss</a:t>
            </a:r>
          </a:p>
          <a:p>
            <a:r>
              <a:rPr lang="en-US" dirty="0" smtClean="0"/>
              <a:t>(4) If the athlete makes an attempt not being properly equipped, it is a miss (for instance, wearing jewelry).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year, someone tries to bring up some old “field day” rule where if an athlete leaves the pit and the cross-bar is not dislodged until after he/she leaves the pit—it is not a miss.</a:t>
            </a:r>
          </a:p>
          <a:p>
            <a:r>
              <a:rPr lang="en-US" dirty="0" smtClean="0"/>
              <a:t>The bottom line it is the judgment of the official.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is the process, step-by-step.  We actually bend some rules in the interest of safety—so if anyone says something like “that’s not the rule”</a:t>
            </a:r>
          </a:p>
          <a:p>
            <a:r>
              <a:rPr lang="en-US" dirty="0" smtClean="0"/>
              <a:t>You say, “in the interest of safety, we are doing it this way”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Before the event starts, give the athletes 15-20 minutes to get their steps down.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Remove the cross-bar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athletes may place tape markers on the apron.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cones, tennis balls, etc.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the athletes check-in – write in their opening height for the event on the score sheet.</a:t>
            </a:r>
          </a:p>
          <a:p>
            <a:r>
              <a:rPr lang="en-US" dirty="0" smtClean="0"/>
              <a:t>Write in three P’s at the heights they are not jumping at.</a:t>
            </a:r>
          </a:p>
          <a:p>
            <a:r>
              <a:rPr lang="en-US" dirty="0" smtClean="0"/>
              <a:t>When it is time to begin, place the cross-bar at the opening height.</a:t>
            </a:r>
          </a:p>
          <a:p>
            <a:r>
              <a:rPr lang="en-US" dirty="0" smtClean="0"/>
              <a:t>It will be noted on the score sheet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Have each athlete that is jumping at the opening height take their first jump in order.</a:t>
            </a:r>
          </a:p>
          <a:p>
            <a:r>
              <a:rPr lang="en-US" dirty="0" smtClean="0"/>
              <a:t>Announce who is “on deck” and “ON HOLD”</a:t>
            </a:r>
          </a:p>
          <a:p>
            <a:r>
              <a:rPr lang="en-US" dirty="0" smtClean="0"/>
              <a:t>Write in an X for a miss and an O for a make.</a:t>
            </a:r>
          </a:p>
          <a:p>
            <a:r>
              <a:rPr lang="en-US" dirty="0" smtClean="0"/>
              <a:t>Anyone not making the height, give them a 2</a:t>
            </a:r>
            <a:r>
              <a:rPr lang="en-US" baseline="30000" dirty="0" smtClean="0"/>
              <a:t>nd</a:t>
            </a:r>
            <a:r>
              <a:rPr lang="en-US" dirty="0" smtClean="0"/>
              <a:t> try.</a:t>
            </a:r>
          </a:p>
          <a:p>
            <a:r>
              <a:rPr lang="en-US" dirty="0" smtClean="0"/>
              <a:t>Anyone not making the height, give them a 3</a:t>
            </a:r>
            <a:r>
              <a:rPr lang="en-US" baseline="30000" dirty="0" smtClean="0"/>
              <a:t>rd</a:t>
            </a:r>
            <a:r>
              <a:rPr lang="en-US" dirty="0" smtClean="0"/>
              <a:t> try.  If they miss on their third try, they are out.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an athlete has climbed out of the pit ….</a:t>
            </a:r>
          </a:p>
          <a:p>
            <a:r>
              <a:rPr lang="en-US" dirty="0" smtClean="0"/>
              <a:t>DO NOT say anything</a:t>
            </a:r>
          </a:p>
          <a:p>
            <a:r>
              <a:rPr lang="en-US" dirty="0" smtClean="0"/>
              <a:t>If it was a successful attempt, raise the WHITE flag.</a:t>
            </a:r>
          </a:p>
          <a:p>
            <a:r>
              <a:rPr lang="en-US" dirty="0" smtClean="0"/>
              <a:t>If it was a miss, raise the RED flag.</a:t>
            </a:r>
          </a:p>
          <a:p>
            <a:r>
              <a:rPr lang="en-US" dirty="0" smtClean="0"/>
              <a:t>Write either X or O on the score sheet.</a:t>
            </a:r>
          </a:p>
          <a:p>
            <a:r>
              <a:rPr lang="en-US" dirty="0" smtClean="0"/>
              <a:t>Then, call up the next athlete.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Before raising the height of the bar, give the competitors 3 minutes or so to do run-throughs without the bar—with our winds, it is a safety issue.  We have kids jump and miss the pit because of the wind.</a:t>
            </a:r>
          </a:p>
          <a:p>
            <a:r>
              <a:rPr lang="en-US" dirty="0" smtClean="0"/>
              <a:t>Announce the order once again.</a:t>
            </a:r>
          </a:p>
          <a:p>
            <a:r>
              <a:rPr lang="en-US" dirty="0" smtClean="0"/>
              <a:t>Give each athlete at that height three attempts like you do opening height.</a:t>
            </a:r>
          </a:p>
          <a:p>
            <a:r>
              <a:rPr lang="en-US" dirty="0" smtClean="0"/>
              <a:t>Once we are down to one competitor, that competitor can declare which height to compete at.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 JUMP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any ties, we can break them up at the press box.</a:t>
            </a:r>
          </a:p>
          <a:p>
            <a:r>
              <a:rPr lang="en-US" dirty="0" smtClean="0"/>
              <a:t>If there is a tie for first place that can’t be broken…we will have to have a jump-off.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5600" b="1" dirty="0" smtClean="0"/>
              <a:t>Breaking Ties (Rule 7‐3‐1, 7‐3‐2, 7‐3‐3, 7‐3‐4)</a:t>
            </a:r>
          </a:p>
          <a:p>
            <a:r>
              <a:rPr lang="en-US" sz="5600" b="1" dirty="0" smtClean="0"/>
              <a:t>Art. 1 – A tie in a jumping event occurs when two or more competitors finish with the same height.</a:t>
            </a:r>
          </a:p>
          <a:p>
            <a:r>
              <a:rPr lang="en-US" sz="5600" b="1" dirty="0" smtClean="0"/>
              <a:t>Art. 2 – When there is a tie at any height in the finals, places and points shall be awarded as follows:</a:t>
            </a:r>
          </a:p>
          <a:p>
            <a:r>
              <a:rPr lang="en-US" sz="5600" dirty="0" smtClean="0"/>
              <a:t>• The competitor with the </a:t>
            </a:r>
            <a:r>
              <a:rPr lang="en-US" sz="5600" b="1" dirty="0" smtClean="0"/>
              <a:t>fewest number of trials for the height at which the tie occurs, which is the last</a:t>
            </a:r>
          </a:p>
          <a:p>
            <a:r>
              <a:rPr lang="en-US" sz="5600" dirty="0" smtClean="0"/>
              <a:t>height successfully cleared, shall be awarded the higher place.</a:t>
            </a:r>
          </a:p>
          <a:p>
            <a:r>
              <a:rPr lang="en-US" sz="5600" dirty="0" smtClean="0"/>
              <a:t>• If the tie still remains, the competitor with the </a:t>
            </a:r>
            <a:r>
              <a:rPr lang="en-US" sz="5600" b="1" dirty="0" smtClean="0"/>
              <a:t>fewest total number of unsuccessful trials throughout</a:t>
            </a:r>
          </a:p>
          <a:p>
            <a:r>
              <a:rPr lang="en-US" sz="5600" dirty="0" smtClean="0"/>
              <a:t>the competition, up to and including the height last cleared, shall be awarded the higher place.</a:t>
            </a:r>
          </a:p>
          <a:p>
            <a:r>
              <a:rPr lang="en-US" sz="5600" dirty="0" smtClean="0"/>
              <a:t>• Passed trials shall not count as misses.</a:t>
            </a:r>
          </a:p>
          <a:p>
            <a:r>
              <a:rPr lang="en-US" sz="5600" dirty="0" smtClean="0"/>
              <a:t>• If the tie remains after applying the above:</a:t>
            </a:r>
          </a:p>
          <a:p>
            <a:r>
              <a:rPr lang="en-US" sz="5600" dirty="0" smtClean="0"/>
              <a:t>• If it concerns first place, the competitors tying shall make one more attempt at the height at which</a:t>
            </a:r>
          </a:p>
          <a:p>
            <a:r>
              <a:rPr lang="en-US" sz="5600" dirty="0" smtClean="0"/>
              <a:t>they failed. If no decision is reached, the bar shall be lowered in increments of 1 inch in the high jump</a:t>
            </a:r>
          </a:p>
          <a:p>
            <a:r>
              <a:rPr lang="en-US" sz="5600" dirty="0" smtClean="0"/>
              <a:t>and 3 inches in the pole vault. If two or more of the tying contestants cleared the height, the bar shall</a:t>
            </a:r>
          </a:p>
          <a:p>
            <a:r>
              <a:rPr lang="en-US" sz="5600" dirty="0" smtClean="0"/>
              <a:t>be raised by intervals of 1 inch in the high jump and 3 inches in the pole vault. Each competitor shall</a:t>
            </a:r>
          </a:p>
          <a:p>
            <a:r>
              <a:rPr lang="en-US" sz="5600" dirty="0" smtClean="0"/>
              <a:t>attempt </a:t>
            </a:r>
            <a:r>
              <a:rPr lang="en-US" sz="5600" b="1" dirty="0" smtClean="0"/>
              <a:t>one trial at each height until a winner is determined.</a:t>
            </a:r>
          </a:p>
          <a:p>
            <a:r>
              <a:rPr lang="en-US" sz="5600" b="1" dirty="0" smtClean="0"/>
              <a:t>Art. 3 –In the vertical jumping events, a competitor shall be credited with his/her best achievement if it</a:t>
            </a:r>
          </a:p>
          <a:p>
            <a:r>
              <a:rPr lang="en-US" sz="5600" dirty="0" smtClean="0"/>
              <a:t>occurs in a jump‐off for first place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By rule, the bar is not lowered.</a:t>
            </a:r>
          </a:p>
          <a:p>
            <a:r>
              <a:rPr lang="en-US" dirty="0" smtClean="0"/>
              <a:t>If an athlete is excused to another event, that athlete will obviously jump out of order.</a:t>
            </a:r>
          </a:p>
          <a:p>
            <a:r>
              <a:rPr lang="en-US" dirty="0" smtClean="0"/>
              <a:t>When it comes time to raise the bar, wait five (5) minutes—raise the bar, and credit that athlete with a PASS.</a:t>
            </a:r>
          </a:p>
          <a:p>
            <a:r>
              <a:rPr lang="en-US" dirty="0" smtClean="0"/>
              <a:t>Again, the real rule is that we should wait until the other event has concluded + five minutes.</a:t>
            </a:r>
          </a:p>
          <a:p>
            <a:r>
              <a:rPr lang="en-US" dirty="0" smtClean="0"/>
              <a:t>If we did that, we wouldn’t get done before midnight.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pic>
        <p:nvPicPr>
          <p:cNvPr id="4" name="Content Placeholder 3" descr="HJ score shee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447800"/>
            <a:ext cx="6705600" cy="51054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GIRLS PROGRESSION</a:t>
            </a:r>
          </a:p>
          <a:p>
            <a:r>
              <a:rPr lang="en-US" dirty="0" smtClean="0"/>
              <a:t>4-00, 4-02, 4-04, THEN ONE-INCH</a:t>
            </a:r>
          </a:p>
          <a:p>
            <a:endParaRPr lang="en-US" dirty="0" smtClean="0"/>
          </a:p>
          <a:p>
            <a:r>
              <a:rPr lang="en-US" dirty="0" smtClean="0"/>
              <a:t>BOYS PROGRESSION</a:t>
            </a:r>
          </a:p>
          <a:p>
            <a:r>
              <a:rPr lang="en-US" dirty="0" smtClean="0"/>
              <a:t>5-00, 5-02, 5-04, THEN ONE-INCH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final note---</a:t>
            </a:r>
          </a:p>
          <a:p>
            <a:r>
              <a:rPr lang="en-US" dirty="0" smtClean="0"/>
              <a:t>Do not lower the bar during the competition except for a tie-breaker at first place.</a:t>
            </a:r>
          </a:p>
          <a:p>
            <a:r>
              <a:rPr lang="en-US" dirty="0" smtClean="0"/>
              <a:t>If an athlete leaves for another event, tell them that you will wait no more than 5 minutes before raising the bar.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an athlete comes back and left at 5-0, was gone at 5-2, and now at 5-4---they technically passed at 5-2 and have </a:t>
            </a:r>
            <a:r>
              <a:rPr lang="en-US" smtClean="0"/>
              <a:t>to jump at 5-4.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HIGH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COACHES BOX</a:t>
            </a:r>
          </a:p>
          <a:p>
            <a:r>
              <a:rPr lang="en-US" dirty="0" smtClean="0"/>
              <a:t>Each competing school may have one (1) coach in the box.</a:t>
            </a:r>
          </a:p>
          <a:p>
            <a:r>
              <a:rPr lang="en-US" dirty="0" smtClean="0"/>
              <a:t>The coach must stay on the pavement and not be on the football field or track</a:t>
            </a:r>
          </a:p>
          <a:p>
            <a:r>
              <a:rPr lang="en-US" dirty="0" smtClean="0"/>
              <a:t>Filming is permitted, but may not be viewed by the athlete.</a:t>
            </a:r>
          </a:p>
          <a:p>
            <a:r>
              <a:rPr lang="en-US" dirty="0" smtClean="0"/>
              <a:t>No cell phones, </a:t>
            </a:r>
            <a:r>
              <a:rPr lang="en-US" dirty="0" err="1" smtClean="0"/>
              <a:t>ipods</a:t>
            </a:r>
            <a:r>
              <a:rPr lang="en-US" dirty="0" smtClean="0"/>
              <a:t>, etc.</a:t>
            </a:r>
          </a:p>
          <a:p>
            <a:r>
              <a:rPr lang="en-US" smtClean="0"/>
              <a:t>Coaches may not interfere with the officiating.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1334</Words>
  <Application>Microsoft Office PowerPoint</Application>
  <PresentationFormat>On-screen Show (4:3)</PresentationFormat>
  <Paragraphs>117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  <vt:lpstr>HIGH JUMP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JUMP</dc:title>
  <dc:creator>hacstu</dc:creator>
  <cp:lastModifiedBy>Gregory Wayne</cp:lastModifiedBy>
  <cp:revision>42</cp:revision>
  <dcterms:created xsi:type="dcterms:W3CDTF">2012-01-30T16:34:06Z</dcterms:created>
  <dcterms:modified xsi:type="dcterms:W3CDTF">2016-04-21T16:49:26Z</dcterms:modified>
</cp:coreProperties>
</file>