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60" r:id="rId8"/>
    <p:sldId id="261" r:id="rId9"/>
    <p:sldId id="272" r:id="rId10"/>
    <p:sldId id="276" r:id="rId11"/>
    <p:sldId id="262" r:id="rId12"/>
    <p:sldId id="264" r:id="rId13"/>
    <p:sldId id="265" r:id="rId14"/>
    <p:sldId id="263" r:id="rId15"/>
    <p:sldId id="271" r:id="rId16"/>
    <p:sldId id="277" r:id="rId17"/>
    <p:sldId id="266" r:id="rId18"/>
    <p:sldId id="267" r:id="rId19"/>
    <p:sldId id="268" r:id="rId20"/>
    <p:sldId id="269" r:id="rId21"/>
    <p:sldId id="270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6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9F965-3C26-4374-9FF8-C06E0CDF80B1}" type="datetimeFigureOut">
              <a:rPr lang="en-US" smtClean="0"/>
              <a:pPr/>
              <a:t>12/24/2019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5BD73-48AA-4678-9750-F8618AE49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SHOT PUT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BEFORE the event, the Head Judge must make sure everything is in order and the event is ready to go.</a:t>
            </a:r>
          </a:p>
        </p:txBody>
      </p:sp>
      <p:pic>
        <p:nvPicPr>
          <p:cNvPr id="7" name="Content Placeholder 6" descr="shot put 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72162" y="3067844"/>
            <a:ext cx="1590675" cy="159067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Above all else, remember the officials should consider safety their highest priority.</a:t>
            </a:r>
          </a:p>
        </p:txBody>
      </p:sp>
      <p:pic>
        <p:nvPicPr>
          <p:cNvPr id="5" name="Content Placeholder 4" descr="javelin injury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828800"/>
            <a:ext cx="4191000" cy="265819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 HOUR PRIOR TO THE START OF THE EVENT:</a:t>
            </a:r>
          </a:p>
          <a:p>
            <a:r>
              <a:rPr lang="en-US" dirty="0"/>
              <a:t>A—Sweep off the ring</a:t>
            </a:r>
          </a:p>
          <a:p>
            <a:r>
              <a:rPr lang="en-US" dirty="0"/>
              <a:t>B—Secure the area with flagging or cones</a:t>
            </a:r>
          </a:p>
          <a:p>
            <a:r>
              <a:rPr lang="en-US" dirty="0"/>
              <a:t>C—Make sure you are properly equipped</a:t>
            </a:r>
          </a:p>
          <a:p>
            <a:endParaRPr lang="en-US" dirty="0"/>
          </a:p>
        </p:txBody>
      </p:sp>
      <p:pic>
        <p:nvPicPr>
          <p:cNvPr id="5" name="Content Placeholder 4" descr="discus-throw-women_20207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00200"/>
            <a:ext cx="4038600" cy="366616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EQUIPMENT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Binder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Tape Measure (100m)</a:t>
            </a:r>
          </a:p>
          <a:p>
            <a:endParaRPr lang="en-US" dirty="0"/>
          </a:p>
        </p:txBody>
      </p:sp>
      <p:pic>
        <p:nvPicPr>
          <p:cNvPr id="2050" name="Picture 2" descr="C:\Documents and Settings\hacstu\Local Settings\Temporary Internet Files\Content.IE5\YNF06NYI\MC9003045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1848002" cy="1842516"/>
          </a:xfrm>
          <a:prstGeom prst="rect">
            <a:avLst/>
          </a:prstGeom>
          <a:noFill/>
        </p:spPr>
      </p:pic>
      <p:pic>
        <p:nvPicPr>
          <p:cNvPr id="2051" name="Picture 3" descr="C:\Documents and Settings\hacstu\Local Settings\Temporary Internet Files\Content.IE5\4MTUX7GB\MC90044127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86000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binder will have the following:</a:t>
            </a:r>
          </a:p>
          <a:p>
            <a:r>
              <a:rPr lang="en-US" dirty="0"/>
              <a:t>(1) Flight Sheets</a:t>
            </a:r>
          </a:p>
          <a:p>
            <a:r>
              <a:rPr lang="en-US" dirty="0"/>
              <a:t>(2) Pencils</a:t>
            </a:r>
          </a:p>
          <a:p>
            <a:r>
              <a:rPr lang="en-US" dirty="0"/>
              <a:t>(3) Radio – usually we don’t use these, however</a:t>
            </a:r>
          </a:p>
          <a:p>
            <a:r>
              <a:rPr lang="en-US" dirty="0"/>
              <a:t>(4) Extra forms</a:t>
            </a:r>
          </a:p>
          <a:p>
            <a:r>
              <a:rPr lang="en-US" dirty="0"/>
              <a:t>(5) Clipboard</a:t>
            </a:r>
          </a:p>
        </p:txBody>
      </p:sp>
      <p:pic>
        <p:nvPicPr>
          <p:cNvPr id="1026" name="Picture 2" descr="C:\Documents and Settings\hacstu\Local Settings\Temporary Internet Files\Content.IE5\4MTUX7GB\MP900175572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8700" y="2634837"/>
            <a:ext cx="3657600" cy="2456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ALSO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Broom</a:t>
            </a:r>
          </a:p>
          <a:p>
            <a:r>
              <a:rPr lang="en-US" dirty="0"/>
              <a:t>If the ring is damp, you may need to get some towels to keep the ring dry</a:t>
            </a:r>
          </a:p>
          <a:p>
            <a:endParaRPr lang="en-US" dirty="0"/>
          </a:p>
        </p:txBody>
      </p:sp>
      <p:pic>
        <p:nvPicPr>
          <p:cNvPr id="2050" name="Picture 2" descr="C:\Documents and Settings\hacstu\Local Settings\Temporary Internet Files\Content.IE5\YNF06NYI\MM900283907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133600"/>
            <a:ext cx="16002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STAFFING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Head Judge (#1)</a:t>
            </a:r>
          </a:p>
          <a:p>
            <a:r>
              <a:rPr lang="en-US" dirty="0"/>
              <a:t>Assistant Judge (#2-Impact Area)</a:t>
            </a:r>
          </a:p>
          <a:p>
            <a:r>
              <a:rPr lang="en-US" dirty="0"/>
              <a:t>Assistant Judge (#3-Impact Area)</a:t>
            </a:r>
          </a:p>
          <a:p>
            <a:r>
              <a:rPr lang="en-US" dirty="0"/>
              <a:t>Assistant Judge (#4-Ring)</a:t>
            </a:r>
          </a:p>
          <a:p>
            <a:r>
              <a:rPr lang="en-US" dirty="0"/>
              <a:t>Recorder</a:t>
            </a:r>
          </a:p>
        </p:txBody>
      </p:sp>
      <p:pic>
        <p:nvPicPr>
          <p:cNvPr id="5" name="Content Placeholder 4" descr="certifythereco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HEAD JUDGE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Rules on all trials</a:t>
            </a:r>
          </a:p>
          <a:p>
            <a:r>
              <a:rPr lang="en-US" b="1" dirty="0"/>
              <a:t>It is a foul…</a:t>
            </a:r>
          </a:p>
          <a:p>
            <a:r>
              <a:rPr lang="en-US" dirty="0"/>
              <a:t>Trial not attempted after 1 minute of being called</a:t>
            </a:r>
          </a:p>
          <a:p>
            <a:r>
              <a:rPr lang="en-US" dirty="0"/>
              <a:t>Fails to pause before throwing</a:t>
            </a:r>
          </a:p>
          <a:p>
            <a:r>
              <a:rPr lang="en-US" dirty="0"/>
              <a:t>After starting the attempt touches outside the circle or top of the band</a:t>
            </a:r>
          </a:p>
          <a:p>
            <a:r>
              <a:rPr lang="en-US" dirty="0"/>
              <a:t>Shot lands outside the sector area</a:t>
            </a:r>
          </a:p>
          <a:p>
            <a:r>
              <a:rPr lang="en-US" dirty="0"/>
              <a:t>Thrower not under control when exiting the ring</a:t>
            </a:r>
          </a:p>
          <a:p>
            <a:r>
              <a:rPr lang="en-US" dirty="0"/>
              <a:t>A legal put is made from the shoulder with one hand only, so that the shot does not drop behind or below the shoulder.</a:t>
            </a:r>
          </a:p>
          <a:p>
            <a:r>
              <a:rPr lang="en-US" dirty="0"/>
              <a:t>Leaves the ring prior to the head judge announces MARK</a:t>
            </a:r>
          </a:p>
          <a:p>
            <a:r>
              <a:rPr lang="en-US" dirty="0"/>
              <a:t>Does not exit the back half of the circle</a:t>
            </a:r>
          </a:p>
          <a:p>
            <a:r>
              <a:rPr lang="en-US" dirty="0"/>
              <a:t>The mark is not beyond the minimum measuring mark.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If the throw is a FOUL the head judge raises his/her </a:t>
            </a:r>
            <a:r>
              <a:rPr lang="en-US" b="1" dirty="0">
                <a:solidFill>
                  <a:srgbClr val="FF0000"/>
                </a:solidFill>
              </a:rPr>
              <a:t>RED FLAG</a:t>
            </a:r>
          </a:p>
          <a:p>
            <a:r>
              <a:rPr lang="en-US" b="1" dirty="0"/>
              <a:t>Note:  The NFHS does not recommend yelling FOUL.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red &amp; white fl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819400"/>
            <a:ext cx="24384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POINT OF EMPHASIS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Legs and arms may be outside of the ring so long as they don’t touch the ground.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Belts may be worn, but no weights attached.  No gloves may be worn.</a:t>
            </a:r>
          </a:p>
          <a:p>
            <a:r>
              <a:rPr lang="en-US"/>
              <a:t>The hand/fingers may </a:t>
            </a:r>
            <a:r>
              <a:rPr lang="en-US" dirty="0"/>
              <a:t>not be taped unless to cover a cut.</a:t>
            </a:r>
          </a:p>
        </p:txBody>
      </p:sp>
      <p:pic>
        <p:nvPicPr>
          <p:cNvPr id="7" name="Picture 6" descr="shot put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810000"/>
            <a:ext cx="2209800" cy="1847850"/>
          </a:xfrm>
          <a:prstGeom prst="rect">
            <a:avLst/>
          </a:prstGeom>
        </p:spPr>
      </p:pic>
      <p:pic>
        <p:nvPicPr>
          <p:cNvPr id="8" name="Picture 7" descr="shot put 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267200"/>
            <a:ext cx="2514600" cy="1876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DISPUTES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an athlete disputes a foul, briefly explain the call (such as stepping out of the ring) and move on. </a:t>
            </a:r>
          </a:p>
          <a:p>
            <a:r>
              <a:rPr lang="en-US" dirty="0"/>
              <a:t>If the athlete continues to complain, show a yellow card.</a:t>
            </a:r>
          </a:p>
          <a:p>
            <a:r>
              <a:rPr lang="en-US" dirty="0"/>
              <a:t>If the athlete still continues, show a red card and eject the athlete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  <p:pic>
        <p:nvPicPr>
          <p:cNvPr id="5" name="Content Placeholder 4" descr="shot put 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676400"/>
            <a:ext cx="3657600" cy="4191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JUDGE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#2 judge has the tape measure secured to the measuring stick and marks the impact spot immediately after landing.</a:t>
            </a:r>
          </a:p>
          <a:p>
            <a:r>
              <a:rPr lang="en-US" dirty="0"/>
              <a:t>NOTE:  Stand outside the sector while waiting</a:t>
            </a:r>
          </a:p>
          <a:p>
            <a:r>
              <a:rPr lang="en-US" dirty="0"/>
              <a:t>NOTE:  Maintain eye contact with the throwing circle</a:t>
            </a:r>
          </a:p>
        </p:txBody>
      </p:sp>
      <p:pic>
        <p:nvPicPr>
          <p:cNvPr id="5" name="Content Placeholder 4" descr="Magic Measuring Stic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1" y="1524001"/>
            <a:ext cx="2862262" cy="341074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JUDGE 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Immediately after the throw, confirm the spot of impact as determined by the #2 judge.</a:t>
            </a:r>
          </a:p>
          <a:p>
            <a:r>
              <a:rPr lang="en-US" dirty="0"/>
              <a:t>One the measurement is taken, drop the shot off outside the sector line.</a:t>
            </a:r>
          </a:p>
          <a:p>
            <a:r>
              <a:rPr lang="en-US" dirty="0"/>
              <a:t>Do NOT allow the throwers to enter the impact area.</a:t>
            </a:r>
          </a:p>
        </p:txBody>
      </p:sp>
      <p:pic>
        <p:nvPicPr>
          <p:cNvPr id="5" name="Content Placeholder 4" descr="juDGE #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52600"/>
            <a:ext cx="4038600" cy="4419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JUDGE 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Pulls the tape through the ring to ensure the trial is measured correctly.</a:t>
            </a:r>
          </a:p>
          <a:p>
            <a:r>
              <a:rPr lang="en-US" dirty="0"/>
              <a:t>#4 will be at the back of the ring and pull the tape over the center point of the circle</a:t>
            </a:r>
          </a:p>
          <a:p>
            <a:r>
              <a:rPr lang="en-US" dirty="0"/>
              <a:t>The head judge will then measure the mark at the front of the ring</a:t>
            </a:r>
          </a:p>
        </p:txBody>
      </p:sp>
      <p:pic>
        <p:nvPicPr>
          <p:cNvPr id="7" name="Content Placeholder 6" descr="Shot Put Mea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71338" y="1933797"/>
            <a:ext cx="2592324" cy="385876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Will call up the athletes.</a:t>
            </a:r>
          </a:p>
          <a:p>
            <a:r>
              <a:rPr lang="en-US" dirty="0"/>
              <a:t>UP—meaning the about to throw</a:t>
            </a:r>
          </a:p>
          <a:p>
            <a:r>
              <a:rPr lang="en-US" dirty="0"/>
              <a:t>ON DECK—the next thrower</a:t>
            </a:r>
          </a:p>
          <a:p>
            <a:r>
              <a:rPr lang="en-US" dirty="0"/>
              <a:t>ON HOLD—The one after the one deck person</a:t>
            </a:r>
          </a:p>
          <a:p>
            <a:r>
              <a:rPr lang="en-US" dirty="0"/>
              <a:t>Immediately after the throw, records the result</a:t>
            </a:r>
          </a:p>
          <a:p>
            <a:r>
              <a:rPr lang="en-US" dirty="0"/>
              <a:t>The mark should be recorded to the nearest quarter inch.</a:t>
            </a:r>
          </a:p>
          <a:p>
            <a:r>
              <a:rPr lang="en-US" dirty="0"/>
              <a:t>28-00.25 should be announced as “twenty-eight feet, zero and one-fourth inches”</a:t>
            </a:r>
          </a:p>
          <a:p>
            <a:r>
              <a:rPr lang="en-US" dirty="0"/>
              <a:t>It is recommended that the recorder is seated at a desk behind the shot ring.</a:t>
            </a:r>
          </a:p>
        </p:txBody>
      </p:sp>
      <p:pic>
        <p:nvPicPr>
          <p:cNvPr id="5" name="Content Placeholder 4" descr="recorder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905000"/>
            <a:ext cx="3124200" cy="32004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OF THE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(1) Recorder calls the athlete to the ring.  The athlete has 1-minute to make an attempt.</a:t>
            </a:r>
          </a:p>
          <a:p>
            <a:r>
              <a:rPr lang="en-US" dirty="0"/>
              <a:t>(2) After the implement has made contact with the ground, the head judge determines if it is a good throw (white flag) or foul throw (red flag).</a:t>
            </a:r>
          </a:p>
          <a:p>
            <a:r>
              <a:rPr lang="en-US" dirty="0"/>
              <a:t>(3) If legal, then the head judge announces MARK</a:t>
            </a:r>
          </a:p>
          <a:p>
            <a:r>
              <a:rPr lang="en-US" dirty="0"/>
              <a:t>(4) The thrower then, and only then, may leave the ring through the back half of the ring.</a:t>
            </a:r>
          </a:p>
          <a:p>
            <a:r>
              <a:rPr lang="en-US" dirty="0"/>
              <a:t>(5) If the athlete does not exit the ring properly, the head judge raises the red flag and announces foul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(6) If the mark is legal, the mark is then measured.</a:t>
            </a:r>
          </a:p>
          <a:p>
            <a:r>
              <a:rPr lang="en-US" dirty="0"/>
              <a:t>(7) If the mark is short of the hog line, then it is recorded as a foul.</a:t>
            </a:r>
          </a:p>
          <a:p>
            <a:r>
              <a:rPr lang="en-US" dirty="0"/>
              <a:t>(8) If the mark is good, then the distance is announced in English measurement.</a:t>
            </a:r>
          </a:p>
          <a:p>
            <a:r>
              <a:rPr lang="en-US" dirty="0"/>
              <a:t>(9) The recorder writes in the distance and announces it back to the head judge for confirmation.</a:t>
            </a:r>
          </a:p>
          <a:p>
            <a:r>
              <a:rPr lang="en-US" dirty="0"/>
              <a:t>(10) The process is then repeated for the next thrower.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UNIFORM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BEFORE an athlete enters the ring, make sure they are legally equipped (especially the uniform).</a:t>
            </a:r>
          </a:p>
          <a:p>
            <a:r>
              <a:rPr lang="en-US" dirty="0"/>
              <a:t>Say something like, “Remove the ear ring” and give them a minute to do that.</a:t>
            </a:r>
          </a:p>
          <a:p>
            <a:r>
              <a:rPr lang="en-US" dirty="0"/>
              <a:t>If they don’t correct it and enter the ring, it is a FOUL.</a:t>
            </a:r>
          </a:p>
        </p:txBody>
      </p:sp>
      <p:pic>
        <p:nvPicPr>
          <p:cNvPr id="5" name="Content Placeholder 4" descr="shot pu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57800" y="2209800"/>
            <a:ext cx="2514599" cy="25146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WARM-UP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recorder calls up the first, then subsequent flights.</a:t>
            </a:r>
          </a:p>
          <a:p>
            <a:r>
              <a:rPr lang="en-US" dirty="0"/>
              <a:t>The head judge will give that flight their </a:t>
            </a:r>
            <a:r>
              <a:rPr lang="en-US"/>
              <a:t>final instructions</a:t>
            </a:r>
            <a:endParaRPr lang="en-US" dirty="0"/>
          </a:p>
          <a:p>
            <a:r>
              <a:rPr lang="en-US" dirty="0"/>
              <a:t>Each athlete should have two (2) legal implements to warm-up with.</a:t>
            </a:r>
          </a:p>
          <a:p>
            <a:r>
              <a:rPr lang="en-US" dirty="0"/>
              <a:t>Remind the athletes about all safety procedures</a:t>
            </a:r>
          </a:p>
          <a:p>
            <a:r>
              <a:rPr lang="en-US" dirty="0"/>
              <a:t>The time limit for warm-ups is 15 minutes.</a:t>
            </a:r>
          </a:p>
        </p:txBody>
      </p:sp>
      <p:pic>
        <p:nvPicPr>
          <p:cNvPr id="5" name="Content Placeholder 4" descr="imagesCA8WX9DJ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24562" y="3367881"/>
            <a:ext cx="1285875" cy="9906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Flights will be set-up already on the score sheets.</a:t>
            </a:r>
          </a:p>
          <a:p>
            <a:r>
              <a:rPr lang="en-US" dirty="0"/>
              <a:t>The head judge may make adjustments as needed.</a:t>
            </a:r>
          </a:p>
          <a:p>
            <a:r>
              <a:rPr lang="en-US" dirty="0"/>
              <a:t>Start at the top, giving each athlete their first throw, to the bottom of the list</a:t>
            </a:r>
          </a:p>
          <a:p>
            <a:r>
              <a:rPr lang="en-US" dirty="0"/>
              <a:t>Then do the second round, then third round</a:t>
            </a:r>
          </a:p>
          <a:p>
            <a:r>
              <a:rPr lang="en-US" dirty="0"/>
              <a:t>Be sure to write-in the throw measurement in feet and inches.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pic>
        <p:nvPicPr>
          <p:cNvPr id="1026" name="Picture 2" descr="C:\Documents and Settings\hacstu\Local Settings\Temporary Internet Files\Content.IE5\YNF06NYI\MM90023470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09800"/>
            <a:ext cx="35814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top eight (8) advance to the finals.</a:t>
            </a:r>
          </a:p>
          <a:p>
            <a:r>
              <a:rPr lang="en-US" dirty="0"/>
              <a:t>If there is a tie for the 8</a:t>
            </a:r>
            <a:r>
              <a:rPr lang="en-US" baseline="30000" dirty="0"/>
              <a:t>th</a:t>
            </a:r>
            <a:r>
              <a:rPr lang="en-US" dirty="0"/>
              <a:t> spot, both advance.</a:t>
            </a:r>
          </a:p>
          <a:p>
            <a:r>
              <a:rPr lang="en-US" dirty="0"/>
              <a:t>The #8 athlete goes first, then #7, and so on.</a:t>
            </a:r>
          </a:p>
          <a:p>
            <a:r>
              <a:rPr lang="en-US" dirty="0"/>
              <a:t>Run the finals just like a flight.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hacstu\Local Settings\Temporary Internet Files\Content.IE5\TREWSLN2\MM90028306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514600"/>
            <a:ext cx="14478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best attempt on the day for each athlete determines the final placement.</a:t>
            </a:r>
          </a:p>
          <a:p>
            <a:r>
              <a:rPr lang="en-US" dirty="0"/>
              <a:t>The computer will sort this all out—so, don’t be too concerned about this.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hacstu\Local Settings\Temporary Internet Files\Content.IE5\QM1HCJEC\MP90038468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362200"/>
            <a:ext cx="316992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UNUSUAL OCCURANCES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If something unusual happened, such as a sportsmanship issue, please note that on the appropriate form and turn that in with the results to the timing tent.</a:t>
            </a:r>
          </a:p>
          <a:p>
            <a:endParaRPr lang="en-US" dirty="0"/>
          </a:p>
        </p:txBody>
      </p:sp>
      <p:pic>
        <p:nvPicPr>
          <p:cNvPr id="4098" name="Picture 2" descr="C:\Documents and Settings\hacstu\Local Settings\Temporary Internet Files\Content.IE5\TREWSLN2\MM900236461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7900" y="3253581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DOWN THE FACILITY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When leaving the venue, place a cone in the center of the ring.</a:t>
            </a:r>
          </a:p>
        </p:txBody>
      </p:sp>
      <p:pic>
        <p:nvPicPr>
          <p:cNvPr id="5122" name="Picture 2" descr="C:\Documents and Settings\hacstu\Local Settings\Temporary Internet Files\Content.IE5\QM1HCJEC\MP900385954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1084" y="1600200"/>
            <a:ext cx="323283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1104</Words>
  <Application>Microsoft Office PowerPoint</Application>
  <PresentationFormat>On-screen Show (4:3)</PresentationFormat>
  <Paragraphs>111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SHOT PUT</vt:lpstr>
      <vt:lpstr>SAFETY</vt:lpstr>
      <vt:lpstr>DISCUS</vt:lpstr>
      <vt:lpstr>EQUIPMENT NEEDED</vt:lpstr>
      <vt:lpstr>BINDER</vt:lpstr>
      <vt:lpstr>ALSO NEEDED</vt:lpstr>
      <vt:lpstr>STAFFING</vt:lpstr>
      <vt:lpstr>HEAD JUDGE #1</vt:lpstr>
      <vt:lpstr>POINT OF EMPHASIS</vt:lpstr>
      <vt:lpstr>DISPUTES</vt:lpstr>
      <vt:lpstr> JUDGE #2</vt:lpstr>
      <vt:lpstr>JUDGE #3</vt:lpstr>
      <vt:lpstr>JUDGE #4</vt:lpstr>
      <vt:lpstr>RECORDER</vt:lpstr>
      <vt:lpstr>REVIEW OF THE PROCESS</vt:lpstr>
      <vt:lpstr>UNIFORM RULE</vt:lpstr>
      <vt:lpstr>WARM-UP SESSION</vt:lpstr>
      <vt:lpstr>FLIGHTS</vt:lpstr>
      <vt:lpstr>FINALS</vt:lpstr>
      <vt:lpstr>PLACEMENT</vt:lpstr>
      <vt:lpstr>UNUSUAL OCCURANCES</vt:lpstr>
      <vt:lpstr>CLOSING DOWN THE FACILITY</vt:lpstr>
    </vt:vector>
  </TitlesOfParts>
  <Company>Vocational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</dc:title>
  <dc:creator>hacstu</dc:creator>
  <cp:lastModifiedBy>Spursol-Zulfiqar</cp:lastModifiedBy>
  <cp:revision>35</cp:revision>
  <dcterms:created xsi:type="dcterms:W3CDTF">2012-07-16T15:21:31Z</dcterms:created>
  <dcterms:modified xsi:type="dcterms:W3CDTF">2019-12-24T18:44:16Z</dcterms:modified>
</cp:coreProperties>
</file>