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8" r:id="rId4"/>
    <p:sldId id="279" r:id="rId5"/>
    <p:sldId id="258" r:id="rId6"/>
    <p:sldId id="259" r:id="rId7"/>
    <p:sldId id="274" r:id="rId8"/>
    <p:sldId id="275" r:id="rId9"/>
    <p:sldId id="260" r:id="rId10"/>
    <p:sldId id="261" r:id="rId11"/>
    <p:sldId id="272" r:id="rId12"/>
    <p:sldId id="276" r:id="rId13"/>
    <p:sldId id="262" r:id="rId14"/>
    <p:sldId id="264" r:id="rId15"/>
    <p:sldId id="265" r:id="rId16"/>
    <p:sldId id="263" r:id="rId17"/>
    <p:sldId id="271" r:id="rId18"/>
    <p:sldId id="277" r:id="rId19"/>
    <p:sldId id="266" r:id="rId20"/>
    <p:sldId id="267" r:id="rId21"/>
    <p:sldId id="268" r:id="rId22"/>
    <p:sldId id="269" r:id="rId23"/>
    <p:sldId id="270" r:id="rId24"/>
    <p:sldId id="27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29F965-3C26-4374-9FF8-C06E0CDF80B1}" type="datetimeFigureOut">
              <a:rPr lang="en-US" smtClean="0"/>
              <a:pPr/>
              <a:t>12/24/2019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B5BD73-48AA-4678-9750-F8618AE495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6000"/>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9F965-3C26-4374-9FF8-C06E0CDF80B1}" type="datetimeFigureOut">
              <a:rPr lang="en-US" smtClean="0"/>
              <a:pPr/>
              <a:t>12/24/2019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B5BD73-48AA-4678-9750-F8618AE4952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w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JAVELIN</a:t>
            </a:r>
          </a:p>
        </p:txBody>
      </p:sp>
      <p:sp>
        <p:nvSpPr>
          <p:cNvPr id="5" name="Content Placeholder 4"/>
          <p:cNvSpPr>
            <a:spLocks noGrp="1"/>
          </p:cNvSpPr>
          <p:nvPr>
            <p:ph sz="half" idx="1"/>
          </p:nvPr>
        </p:nvSpPr>
        <p:spPr/>
        <p:txBody>
          <a:bodyPr>
            <a:normAutofit fontScale="92500" lnSpcReduction="10000"/>
          </a:bodyPr>
          <a:lstStyle/>
          <a:p>
            <a:r>
              <a:rPr lang="en-US" dirty="0"/>
              <a:t>BEFORE the event, the Head Judge must make sure everything is in order and the event is ready to go.</a:t>
            </a:r>
          </a:p>
        </p:txBody>
      </p:sp>
      <p:sp>
        <p:nvSpPr>
          <p:cNvPr id="2" name="Content Placeholder 1">
            <a:extLst>
              <a:ext uri="{FF2B5EF4-FFF2-40B4-BE49-F238E27FC236}">
                <a16:creationId xmlns:a16="http://schemas.microsoft.com/office/drawing/2014/main" xmlns="" id="{9DA1A487-FC3B-4222-86E0-97EB20D8ECAD}"/>
              </a:ext>
            </a:extLst>
          </p:cNvPr>
          <p:cNvSpPr>
            <a:spLocks noGrp="1"/>
          </p:cNvSpPr>
          <p:nvPr>
            <p:ph sz="half" idx="2"/>
          </p:nvPr>
        </p:nvSpPr>
        <p:spPr/>
        <p:txBody>
          <a:bodyPr>
            <a:normAutofit fontScale="92500" lnSpcReduction="10000"/>
          </a:bodyPr>
          <a:lstStyle/>
          <a:p>
            <a:r>
              <a:rPr lang="en-US" dirty="0"/>
              <a:t>1—sector roped off</a:t>
            </a:r>
          </a:p>
          <a:p>
            <a:r>
              <a:rPr lang="en-US" dirty="0"/>
              <a:t>2—signs posted</a:t>
            </a:r>
          </a:p>
          <a:p>
            <a:r>
              <a:rPr lang="en-US" dirty="0"/>
              <a:t>3—sectors  lines  </a:t>
            </a:r>
          </a:p>
          <a:p>
            <a:r>
              <a:rPr lang="en-US" dirty="0"/>
              <a:t>4—runway  cleaned</a:t>
            </a:r>
          </a:p>
          <a:p>
            <a:r>
              <a:rPr lang="en-US" dirty="0"/>
              <a:t>5—student  desk and chair for recorder</a:t>
            </a:r>
          </a:p>
          <a:p>
            <a:r>
              <a:rPr lang="en-US" dirty="0"/>
              <a:t>6—tape measure</a:t>
            </a:r>
          </a:p>
          <a:p>
            <a:r>
              <a:rPr lang="en-US" dirty="0"/>
              <a:t>7—certification kit</a:t>
            </a:r>
          </a:p>
          <a:p>
            <a:r>
              <a:rPr lang="en-US" dirty="0"/>
              <a:t>8—score sheets, radio, red/white flags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SAFETY</a:t>
            </a:r>
          </a:p>
        </p:txBody>
      </p:sp>
      <p:sp>
        <p:nvSpPr>
          <p:cNvPr id="3" name="Content Placeholder 2"/>
          <p:cNvSpPr>
            <a:spLocks noGrp="1"/>
          </p:cNvSpPr>
          <p:nvPr>
            <p:ph sz="half" idx="1"/>
          </p:nvPr>
        </p:nvSpPr>
        <p:spPr/>
        <p:txBody>
          <a:bodyPr/>
          <a:lstStyle/>
          <a:p>
            <a:r>
              <a:rPr lang="en-US" dirty="0"/>
              <a:t>Above all else, remember the officials should consider safety their highest priority.</a:t>
            </a:r>
          </a:p>
        </p:txBody>
      </p:sp>
      <p:pic>
        <p:nvPicPr>
          <p:cNvPr id="5" name="Content Placeholder 4" descr="javelin injury.bmp"/>
          <p:cNvPicPr>
            <a:picLocks noGrp="1" noChangeAspect="1"/>
          </p:cNvPicPr>
          <p:nvPr>
            <p:ph sz="half" idx="2"/>
          </p:nvPr>
        </p:nvPicPr>
        <p:blipFill>
          <a:blip r:embed="rId2" cstate="print"/>
          <a:stretch>
            <a:fillRect/>
          </a:stretch>
        </p:blipFill>
        <p:spPr>
          <a:xfrm>
            <a:off x="4572000" y="1828800"/>
            <a:ext cx="4191000" cy="2658191"/>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9BD3AC-1A08-498F-BDBC-DECFF9232861}"/>
              </a:ext>
            </a:extLst>
          </p:cNvPr>
          <p:cNvSpPr>
            <a:spLocks noGrp="1"/>
          </p:cNvSpPr>
          <p:nvPr>
            <p:ph type="title"/>
          </p:nvPr>
        </p:nvSpPr>
        <p:spPr/>
        <p:txBody>
          <a:bodyPr/>
          <a:lstStyle/>
          <a:p>
            <a:r>
              <a:rPr lang="en-US" b="1" dirty="0"/>
              <a:t>safety</a:t>
            </a:r>
          </a:p>
        </p:txBody>
      </p:sp>
      <p:sp>
        <p:nvSpPr>
          <p:cNvPr id="3" name="Content Placeholder 2">
            <a:extLst>
              <a:ext uri="{FF2B5EF4-FFF2-40B4-BE49-F238E27FC236}">
                <a16:creationId xmlns:a16="http://schemas.microsoft.com/office/drawing/2014/main" xmlns="" id="{FD1EA3A6-7AFC-40B5-820E-8ED462808E98}"/>
              </a:ext>
            </a:extLst>
          </p:cNvPr>
          <p:cNvSpPr>
            <a:spLocks noGrp="1"/>
          </p:cNvSpPr>
          <p:nvPr>
            <p:ph sz="half" idx="1"/>
          </p:nvPr>
        </p:nvSpPr>
        <p:spPr/>
        <p:txBody>
          <a:bodyPr>
            <a:normAutofit fontScale="40000" lnSpcReduction="20000"/>
          </a:bodyPr>
          <a:lstStyle/>
          <a:p>
            <a:r>
              <a:rPr lang="en-US" sz="3000" dirty="0"/>
              <a:t>JAVELIN COMPETITION SAFETY RECOMMENDATIONS FOR MEETS INVOLVING MEMBER SCHOOLS</a:t>
            </a:r>
          </a:p>
          <a:p>
            <a:r>
              <a:rPr lang="en-US" sz="3000" dirty="0"/>
              <a:t>1. A javelin event should not be held unless trained personnel are available to conduct the event.</a:t>
            </a:r>
          </a:p>
          <a:p>
            <a:r>
              <a:rPr lang="en-US" sz="3000" dirty="0"/>
              <a:t>Schools are encouraged to develop a plan to train officials</a:t>
            </a:r>
          </a:p>
          <a:p>
            <a:r>
              <a:rPr lang="en-US" sz="3000" dirty="0"/>
              <a:t>2. All athletes are instructed in javelin safety rules and regulations prior to being allowed to throw or</a:t>
            </a:r>
          </a:p>
          <a:p>
            <a:r>
              <a:rPr lang="en-US" sz="3000" dirty="0"/>
              <a:t>compete. After competition no additional throws are permitted.</a:t>
            </a:r>
          </a:p>
          <a:p>
            <a:r>
              <a:rPr lang="en-US" sz="3000" dirty="0"/>
              <a:t>3. A field marshal should be used to make sure no athletes or spectators enter the sector or warm-up area.</a:t>
            </a:r>
          </a:p>
          <a:p>
            <a:r>
              <a:rPr lang="en-US" sz="3000" dirty="0"/>
              <a:t>4. It is recommended that the throwing area be roped off or bright orange cones and warning signs </a:t>
            </a:r>
            <a:r>
              <a:rPr lang="en-US" sz="3000" dirty="0" err="1"/>
              <a:t>beposted</a:t>
            </a:r>
            <a:r>
              <a:rPr lang="en-US" sz="3000" dirty="0"/>
              <a:t>.</a:t>
            </a:r>
          </a:p>
          <a:p>
            <a:r>
              <a:rPr lang="en-US" sz="3000" dirty="0"/>
              <a:t>5. Athletes waiting to throw are made to wait well behind the throwing area.</a:t>
            </a:r>
          </a:p>
          <a:p>
            <a:r>
              <a:rPr lang="en-US" sz="3000" dirty="0"/>
              <a:t>6. All thrown javelins are retrieved by an official or coach and handed to the athlete outside the sector. A side should be designated usually the side the wind is blowing away from.</a:t>
            </a:r>
          </a:p>
          <a:p>
            <a:r>
              <a:rPr lang="en-US" sz="3000" dirty="0"/>
              <a:t>7. The head official stands in the center of the approach and placing an orange cone on the run way thus prohibiting the next competitor from throwing </a:t>
            </a:r>
            <a:r>
              <a:rPr lang="en-US" dirty="0"/>
              <a:t>until the sector is clear</a:t>
            </a:r>
          </a:p>
        </p:txBody>
      </p:sp>
      <p:sp>
        <p:nvSpPr>
          <p:cNvPr id="4" name="Content Placeholder 3">
            <a:extLst>
              <a:ext uri="{FF2B5EF4-FFF2-40B4-BE49-F238E27FC236}">
                <a16:creationId xmlns:a16="http://schemas.microsoft.com/office/drawing/2014/main" xmlns="" id="{97D463AA-4702-4F0F-B9BC-12161E2D04E5}"/>
              </a:ext>
            </a:extLst>
          </p:cNvPr>
          <p:cNvSpPr>
            <a:spLocks noGrp="1"/>
          </p:cNvSpPr>
          <p:nvPr>
            <p:ph sz="half" idx="2"/>
          </p:nvPr>
        </p:nvSpPr>
        <p:spPr/>
        <p:txBody>
          <a:bodyPr>
            <a:normAutofit fontScale="40000" lnSpcReduction="20000"/>
          </a:bodyPr>
          <a:lstStyle/>
          <a:p>
            <a:r>
              <a:rPr lang="en-US" dirty="0"/>
              <a:t>OFFICIALS—it is better to  miss a good throw than to get hit by a javelin.    The throw can be repeated—you can’t</a:t>
            </a:r>
          </a:p>
          <a:p>
            <a:r>
              <a:rPr lang="en-US" dirty="0"/>
              <a:t>Best to keep flights small and the area clear</a:t>
            </a:r>
          </a:p>
          <a:p>
            <a:r>
              <a:rPr lang="en-US" dirty="0"/>
              <a:t>Too many </a:t>
            </a:r>
            <a:r>
              <a:rPr lang="en-US" dirty="0" err="1"/>
              <a:t>athetes</a:t>
            </a:r>
            <a:r>
              <a:rPr lang="en-US" dirty="0"/>
              <a:t> in area is a </a:t>
            </a:r>
            <a:r>
              <a:rPr lang="en-US" dirty="0" err="1"/>
              <a:t>recpe</a:t>
            </a:r>
            <a:r>
              <a:rPr lang="en-US" dirty="0"/>
              <a:t> for disaster</a:t>
            </a:r>
          </a:p>
          <a:p>
            <a:r>
              <a:rPr lang="en-US"/>
              <a:t>NEVER LET JAVELIN S </a:t>
            </a:r>
            <a:endParaRPr lang="en-US" dirty="0"/>
          </a:p>
        </p:txBody>
      </p:sp>
    </p:spTree>
    <p:extLst>
      <p:ext uri="{BB962C8B-B14F-4D97-AF65-F5344CB8AC3E}">
        <p14:creationId xmlns:p14="http://schemas.microsoft.com/office/powerpoint/2010/main" val="3581353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124317-D580-4948-A130-EA7D27920EF3}"/>
              </a:ext>
            </a:extLst>
          </p:cNvPr>
          <p:cNvSpPr>
            <a:spLocks noGrp="1"/>
          </p:cNvSpPr>
          <p:nvPr>
            <p:ph type="title"/>
          </p:nvPr>
        </p:nvSpPr>
        <p:spPr/>
        <p:txBody>
          <a:bodyPr/>
          <a:lstStyle/>
          <a:p>
            <a:r>
              <a:rPr lang="en-US" dirty="0"/>
              <a:t>WARM-UPS</a:t>
            </a:r>
          </a:p>
        </p:txBody>
      </p:sp>
      <p:sp>
        <p:nvSpPr>
          <p:cNvPr id="3" name="Content Placeholder 2">
            <a:extLst>
              <a:ext uri="{FF2B5EF4-FFF2-40B4-BE49-F238E27FC236}">
                <a16:creationId xmlns:a16="http://schemas.microsoft.com/office/drawing/2014/main" xmlns="" id="{375C51B2-B006-4F40-92E4-DB1FB57195D2}"/>
              </a:ext>
            </a:extLst>
          </p:cNvPr>
          <p:cNvSpPr>
            <a:spLocks noGrp="1"/>
          </p:cNvSpPr>
          <p:nvPr>
            <p:ph sz="half" idx="1"/>
          </p:nvPr>
        </p:nvSpPr>
        <p:spPr/>
        <p:txBody>
          <a:bodyPr>
            <a:normAutofit fontScale="47500" lnSpcReduction="20000"/>
          </a:bodyPr>
          <a:lstStyle/>
          <a:p>
            <a:r>
              <a:rPr lang="en-US" dirty="0"/>
              <a:t>In the javelin,  the picking warm ups should be done with one pick line, going in the same direction being controlled by two officials with red flags.  </a:t>
            </a:r>
          </a:p>
          <a:p>
            <a:r>
              <a:rPr lang="en-US" dirty="0"/>
              <a:t>All competitors should be in one straight line with an official on each end of the line with a red flag to control the progress of the pick line down the field.  Every athlete should throw and then the entire line should be walked up to retrieve the implements.</a:t>
            </a:r>
          </a:p>
          <a:p>
            <a:r>
              <a:rPr lang="en-US" dirty="0"/>
              <a:t> No one should be allowed to throw until all the athletes have retrieved their implements and are back in the straight line behind the officials who are posted at each end of the line.  The procedure should be repeated with the Officials making the decision when it is safe to throw.  </a:t>
            </a:r>
          </a:p>
          <a:p>
            <a:r>
              <a:rPr lang="en-US" dirty="0"/>
              <a:t>The Officials should be cognizant of the remaining length of the field to keep these throws from going onto the track or into another  event area. When picks are ongoing, the participants, officials and spectators should be aware that occasionally a javelin will not stick but slide.</a:t>
            </a:r>
          </a:p>
        </p:txBody>
      </p:sp>
      <p:sp>
        <p:nvSpPr>
          <p:cNvPr id="4" name="Content Placeholder 3">
            <a:extLst>
              <a:ext uri="{FF2B5EF4-FFF2-40B4-BE49-F238E27FC236}">
                <a16:creationId xmlns:a16="http://schemas.microsoft.com/office/drawing/2014/main" xmlns="" id="{F79FB19B-5ACA-4577-A173-560DC3049BDD}"/>
              </a:ext>
            </a:extLst>
          </p:cNvPr>
          <p:cNvSpPr>
            <a:spLocks noGrp="1"/>
          </p:cNvSpPr>
          <p:nvPr>
            <p:ph sz="half" idx="2"/>
          </p:nvPr>
        </p:nvSpPr>
        <p:spPr/>
        <p:txBody>
          <a:bodyPr>
            <a:normAutofit fontScale="47500" lnSpcReduction="20000"/>
          </a:bodyPr>
          <a:lstStyle/>
          <a:p>
            <a:endParaRPr lang="en-US" dirty="0"/>
          </a:p>
        </p:txBody>
      </p:sp>
    </p:spTree>
    <p:extLst>
      <p:ext uri="{BB962C8B-B14F-4D97-AF65-F5344CB8AC3E}">
        <p14:creationId xmlns:p14="http://schemas.microsoft.com/office/powerpoint/2010/main" val="2055023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SET-UP</a:t>
            </a:r>
          </a:p>
        </p:txBody>
      </p:sp>
      <p:sp>
        <p:nvSpPr>
          <p:cNvPr id="3" name="Content Placeholder 2"/>
          <p:cNvSpPr>
            <a:spLocks noGrp="1"/>
          </p:cNvSpPr>
          <p:nvPr>
            <p:ph sz="half" idx="1"/>
          </p:nvPr>
        </p:nvSpPr>
        <p:spPr/>
        <p:txBody>
          <a:bodyPr/>
          <a:lstStyle/>
          <a:p>
            <a:r>
              <a:rPr lang="en-US" dirty="0"/>
              <a:t>1 HOUR PRIOR TO THE START OF THE EVENT:</a:t>
            </a:r>
          </a:p>
          <a:p>
            <a:r>
              <a:rPr lang="en-US" dirty="0"/>
              <a:t>A—Sweep off the ring</a:t>
            </a:r>
          </a:p>
          <a:p>
            <a:r>
              <a:rPr lang="en-US" dirty="0"/>
              <a:t>B—Secure the area with flagging or cones</a:t>
            </a:r>
          </a:p>
          <a:p>
            <a:r>
              <a:rPr lang="en-US" dirty="0"/>
              <a:t>C—Make sure you are properly equipped</a:t>
            </a:r>
          </a:p>
          <a:p>
            <a:endParaRPr lang="en-US" dirty="0"/>
          </a:p>
        </p:txBody>
      </p:sp>
      <p:pic>
        <p:nvPicPr>
          <p:cNvPr id="7" name="Content Placeholder 6">
            <a:extLst>
              <a:ext uri="{FF2B5EF4-FFF2-40B4-BE49-F238E27FC236}">
                <a16:creationId xmlns:a16="http://schemas.microsoft.com/office/drawing/2014/main" xmlns="" id="{941253AA-FFB5-42EA-B294-D9CBB3DB540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72000" y="1752600"/>
            <a:ext cx="4038600" cy="32004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EQUIPMENT NEEDED</a:t>
            </a:r>
          </a:p>
        </p:txBody>
      </p:sp>
      <p:sp>
        <p:nvSpPr>
          <p:cNvPr id="3" name="Content Placeholder 2"/>
          <p:cNvSpPr>
            <a:spLocks noGrp="1"/>
          </p:cNvSpPr>
          <p:nvPr>
            <p:ph sz="half" idx="1"/>
          </p:nvPr>
        </p:nvSpPr>
        <p:spPr/>
        <p:txBody>
          <a:bodyPr/>
          <a:lstStyle/>
          <a:p>
            <a:r>
              <a:rPr lang="en-US" dirty="0"/>
              <a:t>Binder</a:t>
            </a:r>
          </a:p>
          <a:p>
            <a:endParaRPr lang="en-US" dirty="0"/>
          </a:p>
        </p:txBody>
      </p:sp>
      <p:sp>
        <p:nvSpPr>
          <p:cNvPr id="4" name="Content Placeholder 3"/>
          <p:cNvSpPr>
            <a:spLocks noGrp="1"/>
          </p:cNvSpPr>
          <p:nvPr>
            <p:ph sz="half" idx="2"/>
          </p:nvPr>
        </p:nvSpPr>
        <p:spPr/>
        <p:txBody>
          <a:bodyPr/>
          <a:lstStyle/>
          <a:p>
            <a:r>
              <a:rPr lang="en-US" dirty="0"/>
              <a:t>Tape Measure (100m)</a:t>
            </a:r>
          </a:p>
          <a:p>
            <a:endParaRPr lang="en-US" dirty="0"/>
          </a:p>
        </p:txBody>
      </p:sp>
      <p:pic>
        <p:nvPicPr>
          <p:cNvPr id="2050" name="Picture 2" descr="C:\Documents and Settings\hacstu\Local Settings\Temporary Internet Files\Content.IE5\YNF06NYI\MC900304545[1].wmf"/>
          <p:cNvPicPr>
            <a:picLocks noChangeAspect="1" noChangeArrowheads="1"/>
          </p:cNvPicPr>
          <p:nvPr/>
        </p:nvPicPr>
        <p:blipFill>
          <a:blip r:embed="rId2" cstate="print"/>
          <a:srcRect/>
          <a:stretch>
            <a:fillRect/>
          </a:stretch>
        </p:blipFill>
        <p:spPr bwMode="auto">
          <a:xfrm>
            <a:off x="609600" y="2286000"/>
            <a:ext cx="1848002" cy="1842516"/>
          </a:xfrm>
          <a:prstGeom prst="rect">
            <a:avLst/>
          </a:prstGeom>
          <a:noFill/>
        </p:spPr>
      </p:pic>
      <p:pic>
        <p:nvPicPr>
          <p:cNvPr id="2051" name="Picture 3" descr="C:\Documents and Settings\hacstu\Local Settings\Temporary Internet Files\Content.IE5\4MTUX7GB\MC900441279[1].png"/>
          <p:cNvPicPr>
            <a:picLocks noChangeAspect="1" noChangeArrowheads="1"/>
          </p:cNvPicPr>
          <p:nvPr/>
        </p:nvPicPr>
        <p:blipFill>
          <a:blip r:embed="rId3" cstate="print"/>
          <a:srcRect/>
          <a:stretch>
            <a:fillRect/>
          </a:stretch>
        </p:blipFill>
        <p:spPr bwMode="auto">
          <a:xfrm>
            <a:off x="5410200" y="2286000"/>
            <a:ext cx="2743200" cy="27432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BINDER</a:t>
            </a:r>
          </a:p>
        </p:txBody>
      </p:sp>
      <p:sp>
        <p:nvSpPr>
          <p:cNvPr id="3" name="Content Placeholder 2"/>
          <p:cNvSpPr>
            <a:spLocks noGrp="1"/>
          </p:cNvSpPr>
          <p:nvPr>
            <p:ph sz="half" idx="1"/>
          </p:nvPr>
        </p:nvSpPr>
        <p:spPr/>
        <p:txBody>
          <a:bodyPr/>
          <a:lstStyle/>
          <a:p>
            <a:r>
              <a:rPr lang="en-US" dirty="0"/>
              <a:t>The binder will have the following:</a:t>
            </a:r>
          </a:p>
          <a:p>
            <a:r>
              <a:rPr lang="en-US" dirty="0"/>
              <a:t>(1) Flight Sheets</a:t>
            </a:r>
          </a:p>
          <a:p>
            <a:r>
              <a:rPr lang="en-US" dirty="0"/>
              <a:t>(2) Pencils</a:t>
            </a:r>
          </a:p>
          <a:p>
            <a:r>
              <a:rPr lang="en-US" dirty="0"/>
              <a:t>(3) Radio – usually we don’t use these, however</a:t>
            </a:r>
          </a:p>
          <a:p>
            <a:r>
              <a:rPr lang="en-US" dirty="0"/>
              <a:t>(4) Extra forms</a:t>
            </a:r>
          </a:p>
          <a:p>
            <a:r>
              <a:rPr lang="en-US" dirty="0"/>
              <a:t>(5) Clipboard</a:t>
            </a:r>
          </a:p>
        </p:txBody>
      </p:sp>
      <p:pic>
        <p:nvPicPr>
          <p:cNvPr id="1026" name="Picture 2" descr="C:\Documents and Settings\hacstu\Local Settings\Temporary Internet Files\Content.IE5\4MTUX7GB\MP900175572[1].jpg"/>
          <p:cNvPicPr>
            <a:picLocks noGrp="1" noChangeAspect="1" noChangeArrowheads="1"/>
          </p:cNvPicPr>
          <p:nvPr>
            <p:ph sz="half" idx="2"/>
          </p:nvPr>
        </p:nvPicPr>
        <p:blipFill>
          <a:blip r:embed="rId2" cstate="print"/>
          <a:stretch>
            <a:fillRect/>
          </a:stretch>
        </p:blipFill>
        <p:spPr bwMode="auto">
          <a:xfrm>
            <a:off x="4838700" y="2634837"/>
            <a:ext cx="3657600" cy="245668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ALSO NEEDED</a:t>
            </a:r>
          </a:p>
        </p:txBody>
      </p:sp>
      <p:sp>
        <p:nvSpPr>
          <p:cNvPr id="3" name="Content Placeholder 2"/>
          <p:cNvSpPr>
            <a:spLocks noGrp="1"/>
          </p:cNvSpPr>
          <p:nvPr>
            <p:ph sz="half" idx="1"/>
          </p:nvPr>
        </p:nvSpPr>
        <p:spPr/>
        <p:txBody>
          <a:bodyPr/>
          <a:lstStyle/>
          <a:p>
            <a:r>
              <a:rPr lang="en-US" dirty="0"/>
              <a:t>Broom</a:t>
            </a:r>
          </a:p>
          <a:p>
            <a:r>
              <a:rPr lang="en-US" dirty="0"/>
              <a:t>If the runway is damp, you may need to get some towels to keep  dry</a:t>
            </a:r>
          </a:p>
          <a:p>
            <a:endParaRPr lang="en-US" dirty="0"/>
          </a:p>
        </p:txBody>
      </p:sp>
      <p:pic>
        <p:nvPicPr>
          <p:cNvPr id="2050" name="Picture 2" descr="C:\Documents and Settings\hacstu\Local Settings\Temporary Internet Files\Content.IE5\YNF06NYI\MM900283907[1].gif"/>
          <p:cNvPicPr>
            <a:picLocks noGrp="1" noChangeAspect="1" noChangeArrowheads="1" noCrop="1"/>
          </p:cNvPicPr>
          <p:nvPr>
            <p:ph sz="half" idx="2"/>
          </p:nvPr>
        </p:nvPicPr>
        <p:blipFill>
          <a:blip r:embed="rId2" cstate="print"/>
          <a:srcRect/>
          <a:stretch>
            <a:fillRect/>
          </a:stretch>
        </p:blipFill>
        <p:spPr bwMode="auto">
          <a:xfrm>
            <a:off x="5562600" y="2133600"/>
            <a:ext cx="1600200" cy="25146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STAFFING</a:t>
            </a:r>
          </a:p>
        </p:txBody>
      </p:sp>
      <p:sp>
        <p:nvSpPr>
          <p:cNvPr id="3" name="Content Placeholder 2"/>
          <p:cNvSpPr>
            <a:spLocks noGrp="1"/>
          </p:cNvSpPr>
          <p:nvPr>
            <p:ph sz="half" idx="1"/>
          </p:nvPr>
        </p:nvSpPr>
        <p:spPr/>
        <p:txBody>
          <a:bodyPr/>
          <a:lstStyle/>
          <a:p>
            <a:r>
              <a:rPr lang="en-US" dirty="0"/>
              <a:t>Head Judge (#1)</a:t>
            </a:r>
          </a:p>
          <a:p>
            <a:r>
              <a:rPr lang="en-US" dirty="0"/>
              <a:t>Assistant Judge (#2-Impact Area)</a:t>
            </a:r>
          </a:p>
          <a:p>
            <a:r>
              <a:rPr lang="en-US" dirty="0"/>
              <a:t>Assistant Judge (#3-Impact Area)</a:t>
            </a:r>
          </a:p>
          <a:p>
            <a:r>
              <a:rPr lang="en-US" dirty="0"/>
              <a:t>Assistant Judge (#4-runway)</a:t>
            </a:r>
          </a:p>
          <a:p>
            <a:r>
              <a:rPr lang="en-US" dirty="0"/>
              <a:t>Recorder</a:t>
            </a:r>
          </a:p>
        </p:txBody>
      </p:sp>
      <p:pic>
        <p:nvPicPr>
          <p:cNvPr id="7" name="Content Placeholder 6">
            <a:extLst>
              <a:ext uri="{FF2B5EF4-FFF2-40B4-BE49-F238E27FC236}">
                <a16:creationId xmlns:a16="http://schemas.microsoft.com/office/drawing/2014/main" xmlns="" id="{2548BAE9-3ABB-429C-B4D5-A75295349CD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810000" y="1752600"/>
            <a:ext cx="4838700" cy="4525963"/>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HEAD JUDGE #1</a:t>
            </a:r>
          </a:p>
        </p:txBody>
      </p:sp>
      <p:sp>
        <p:nvSpPr>
          <p:cNvPr id="3" name="Content Placeholder 2"/>
          <p:cNvSpPr>
            <a:spLocks noGrp="1"/>
          </p:cNvSpPr>
          <p:nvPr>
            <p:ph sz="half" idx="1"/>
          </p:nvPr>
        </p:nvSpPr>
        <p:spPr/>
        <p:txBody>
          <a:bodyPr>
            <a:normAutofit fontScale="47500" lnSpcReduction="20000"/>
          </a:bodyPr>
          <a:lstStyle/>
          <a:p>
            <a:r>
              <a:rPr lang="en-US" dirty="0"/>
              <a:t>Rules on all trials</a:t>
            </a:r>
          </a:p>
          <a:p>
            <a:r>
              <a:rPr lang="en-US" b="1" dirty="0"/>
              <a:t>It is a foul…</a:t>
            </a:r>
          </a:p>
          <a:p>
            <a:r>
              <a:rPr lang="en-US" dirty="0"/>
              <a:t>Trial not attempted after 1 minute of being called</a:t>
            </a:r>
          </a:p>
          <a:p>
            <a:r>
              <a:rPr lang="en-US" dirty="0"/>
              <a:t>Fails to pause before throwing</a:t>
            </a:r>
          </a:p>
          <a:p>
            <a:r>
              <a:rPr lang="en-US" dirty="0"/>
              <a:t>After starting the attempt touches outside the  runway</a:t>
            </a:r>
          </a:p>
          <a:p>
            <a:r>
              <a:rPr lang="en-US" dirty="0"/>
              <a:t>Lands outside the sector area</a:t>
            </a:r>
          </a:p>
          <a:p>
            <a:r>
              <a:rPr lang="en-US" dirty="0"/>
              <a:t>Thrower not under control when exiting </a:t>
            </a:r>
          </a:p>
          <a:p>
            <a:r>
              <a:rPr lang="en-US" dirty="0"/>
              <a:t>Does not hold </a:t>
            </a:r>
            <a:r>
              <a:rPr lang="en-US" dirty="0" err="1"/>
              <a:t>whipchord</a:t>
            </a:r>
            <a:endParaRPr lang="en-US" dirty="0"/>
          </a:p>
          <a:p>
            <a:r>
              <a:rPr lang="en-US" dirty="0"/>
              <a:t>Leaves the runway prior to the head judge announces MARK</a:t>
            </a:r>
          </a:p>
          <a:p>
            <a:r>
              <a:rPr lang="en-US" dirty="0"/>
              <a:t>Taping hands or fingers</a:t>
            </a:r>
          </a:p>
          <a:p>
            <a:endParaRPr lang="en-US" dirty="0"/>
          </a:p>
          <a:p>
            <a:r>
              <a:rPr lang="en-US" dirty="0"/>
              <a:t>a. Makes a 360-degree turn before the javelin is released. b. Uses a delivery other than an over-arm, above-the-shoulder motion of the throwing arm. c. Throws the javelin so it does not fall within the sector line.</a:t>
            </a:r>
          </a:p>
          <a:p>
            <a:r>
              <a:rPr lang="en-US" dirty="0"/>
              <a:t>The mark is not beyond the minimum measuring mark.</a:t>
            </a:r>
          </a:p>
          <a:p>
            <a:endParaRPr lang="en-US" dirty="0"/>
          </a:p>
        </p:txBody>
      </p:sp>
      <p:sp>
        <p:nvSpPr>
          <p:cNvPr id="4" name="Content Placeholder 3"/>
          <p:cNvSpPr>
            <a:spLocks noGrp="1"/>
          </p:cNvSpPr>
          <p:nvPr>
            <p:ph sz="half" idx="2"/>
          </p:nvPr>
        </p:nvSpPr>
        <p:spPr/>
        <p:txBody>
          <a:bodyPr>
            <a:normAutofit fontScale="47500" lnSpcReduction="20000"/>
          </a:bodyPr>
          <a:lstStyle/>
          <a:p>
            <a:r>
              <a:rPr lang="en-US" dirty="0"/>
              <a:t>If the throw is a FOUL the head judge raises his/her </a:t>
            </a:r>
            <a:r>
              <a:rPr lang="en-US" b="1" dirty="0">
                <a:solidFill>
                  <a:srgbClr val="FF0000"/>
                </a:solidFill>
              </a:rPr>
              <a:t>RED FLAG</a:t>
            </a:r>
          </a:p>
          <a:p>
            <a:r>
              <a:rPr lang="en-US" b="1" dirty="0"/>
              <a:t>Note:  The NFHS does not recommend yelling FOUL.</a:t>
            </a:r>
          </a:p>
          <a:p>
            <a:endParaRPr lang="en-US" b="1" dirty="0">
              <a:solidFill>
                <a:srgbClr val="FF0000"/>
              </a:solidFill>
            </a:endParaRPr>
          </a:p>
          <a:p>
            <a:endParaRPr lang="en-US" b="1" dirty="0">
              <a:solidFill>
                <a:srgbClr val="FF0000"/>
              </a:solidFill>
            </a:endParaRPr>
          </a:p>
        </p:txBody>
      </p:sp>
      <p:pic>
        <p:nvPicPr>
          <p:cNvPr id="5" name="Picture 4" descr="red &amp; white flag.jpg"/>
          <p:cNvPicPr>
            <a:picLocks noChangeAspect="1"/>
          </p:cNvPicPr>
          <p:nvPr/>
        </p:nvPicPr>
        <p:blipFill>
          <a:blip r:embed="rId2" cstate="print"/>
          <a:stretch>
            <a:fillRect/>
          </a:stretch>
        </p:blipFill>
        <p:spPr>
          <a:xfrm>
            <a:off x="5181600" y="2819400"/>
            <a:ext cx="2438400" cy="2057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POINT OF EMPHASIS </a:t>
            </a:r>
          </a:p>
        </p:txBody>
      </p:sp>
      <p:sp>
        <p:nvSpPr>
          <p:cNvPr id="3" name="Content Placeholder 2"/>
          <p:cNvSpPr>
            <a:spLocks noGrp="1"/>
          </p:cNvSpPr>
          <p:nvPr>
            <p:ph sz="half" idx="1"/>
          </p:nvPr>
        </p:nvSpPr>
        <p:spPr/>
        <p:txBody>
          <a:bodyPr/>
          <a:lstStyle/>
          <a:p>
            <a:endParaRPr lang="en-US" dirty="0"/>
          </a:p>
          <a:p>
            <a:endParaRPr lang="en-US" dirty="0"/>
          </a:p>
        </p:txBody>
      </p:sp>
      <p:sp>
        <p:nvSpPr>
          <p:cNvPr id="4" name="Content Placeholder 3"/>
          <p:cNvSpPr>
            <a:spLocks noGrp="1"/>
          </p:cNvSpPr>
          <p:nvPr>
            <p:ph sz="half" idx="2"/>
          </p:nvPr>
        </p:nvSpPr>
        <p:spPr/>
        <p:txBody>
          <a:bodyPr/>
          <a:lstStyle/>
          <a:p>
            <a:r>
              <a:rPr lang="en-US" dirty="0"/>
              <a:t>Never turn your back to throwers</a:t>
            </a:r>
          </a:p>
          <a:p>
            <a:r>
              <a:rPr lang="en-US" dirty="0"/>
              <a:t>Control the warm-ups</a:t>
            </a:r>
          </a:p>
          <a:p>
            <a:endParaRPr lang="en-US" dirty="0"/>
          </a:p>
        </p:txBody>
      </p:sp>
      <p:pic>
        <p:nvPicPr>
          <p:cNvPr id="6" name="Picture 5">
            <a:extLst>
              <a:ext uri="{FF2B5EF4-FFF2-40B4-BE49-F238E27FC236}">
                <a16:creationId xmlns:a16="http://schemas.microsoft.com/office/drawing/2014/main" xmlns="" id="{43165828-B23A-4A88-B14F-2E40C1F7C7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132" y="1708414"/>
            <a:ext cx="3848735" cy="21717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DISPUTES</a:t>
            </a:r>
          </a:p>
        </p:txBody>
      </p:sp>
      <p:sp>
        <p:nvSpPr>
          <p:cNvPr id="3" name="Content Placeholder 2"/>
          <p:cNvSpPr>
            <a:spLocks noGrp="1"/>
          </p:cNvSpPr>
          <p:nvPr>
            <p:ph sz="half" idx="1"/>
          </p:nvPr>
        </p:nvSpPr>
        <p:spPr/>
        <p:txBody>
          <a:bodyPr>
            <a:normAutofit fontScale="92500" lnSpcReduction="10000"/>
          </a:bodyPr>
          <a:lstStyle/>
          <a:p>
            <a:r>
              <a:rPr lang="en-US" dirty="0"/>
              <a:t>If an athlete disputes a foul, briefly explain the call (such as stepping out of the ring) and move on. </a:t>
            </a:r>
          </a:p>
          <a:p>
            <a:r>
              <a:rPr lang="en-US" dirty="0"/>
              <a:t>If the athlete continues to complain, show a yellow card.</a:t>
            </a:r>
          </a:p>
          <a:p>
            <a:r>
              <a:rPr lang="en-US" dirty="0"/>
              <a:t>If the athlete still continues, show a red card and eject the athlete</a:t>
            </a:r>
          </a:p>
          <a:p>
            <a:pPr>
              <a:buNone/>
            </a:pPr>
            <a:r>
              <a:rPr lang="en-US" dirty="0"/>
              <a:t> </a:t>
            </a:r>
          </a:p>
        </p:txBody>
      </p:sp>
      <p:pic>
        <p:nvPicPr>
          <p:cNvPr id="5" name="Content Placeholder 4" descr="shot put 8.jpg"/>
          <p:cNvPicPr>
            <a:picLocks noGrp="1" noChangeAspect="1"/>
          </p:cNvPicPr>
          <p:nvPr>
            <p:ph sz="half" idx="2"/>
          </p:nvPr>
        </p:nvPicPr>
        <p:blipFill>
          <a:blip r:embed="rId2" cstate="print"/>
          <a:stretch>
            <a:fillRect/>
          </a:stretch>
        </p:blipFill>
        <p:spPr>
          <a:xfrm>
            <a:off x="4876800" y="1676400"/>
            <a:ext cx="3657600" cy="4191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JUDGE #2</a:t>
            </a:r>
          </a:p>
        </p:txBody>
      </p:sp>
      <p:sp>
        <p:nvSpPr>
          <p:cNvPr id="3" name="Content Placeholder 2"/>
          <p:cNvSpPr>
            <a:spLocks noGrp="1"/>
          </p:cNvSpPr>
          <p:nvPr>
            <p:ph sz="half" idx="1"/>
          </p:nvPr>
        </p:nvSpPr>
        <p:spPr/>
        <p:txBody>
          <a:bodyPr>
            <a:normAutofit lnSpcReduction="10000"/>
          </a:bodyPr>
          <a:lstStyle/>
          <a:p>
            <a:r>
              <a:rPr lang="en-US" dirty="0"/>
              <a:t>The #2 judge has the tape measure secured to the measuring stick and marks the impact spot immediately after landing.</a:t>
            </a:r>
          </a:p>
          <a:p>
            <a:r>
              <a:rPr lang="en-US" dirty="0"/>
              <a:t>NOTE:  Stand outside the sector while waiting</a:t>
            </a:r>
          </a:p>
          <a:p>
            <a:r>
              <a:rPr lang="en-US" dirty="0"/>
              <a:t>NOTE:  Maintain eye contact with the throwing circle</a:t>
            </a:r>
          </a:p>
        </p:txBody>
      </p:sp>
      <p:pic>
        <p:nvPicPr>
          <p:cNvPr id="5" name="Content Placeholder 4" descr="Magic Measuring Stick.jpg"/>
          <p:cNvPicPr>
            <a:picLocks noGrp="1" noChangeAspect="1"/>
          </p:cNvPicPr>
          <p:nvPr>
            <p:ph sz="half" idx="2"/>
          </p:nvPr>
        </p:nvPicPr>
        <p:blipFill>
          <a:blip r:embed="rId2" cstate="print"/>
          <a:stretch>
            <a:fillRect/>
          </a:stretch>
        </p:blipFill>
        <p:spPr>
          <a:xfrm>
            <a:off x="4876801" y="1524001"/>
            <a:ext cx="2862262" cy="3410744"/>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JUDGE #3</a:t>
            </a:r>
          </a:p>
        </p:txBody>
      </p:sp>
      <p:sp>
        <p:nvSpPr>
          <p:cNvPr id="3" name="Content Placeholder 2"/>
          <p:cNvSpPr>
            <a:spLocks noGrp="1"/>
          </p:cNvSpPr>
          <p:nvPr>
            <p:ph sz="half" idx="1"/>
          </p:nvPr>
        </p:nvSpPr>
        <p:spPr/>
        <p:txBody>
          <a:bodyPr>
            <a:normAutofit fontScale="92500"/>
          </a:bodyPr>
          <a:lstStyle/>
          <a:p>
            <a:r>
              <a:rPr lang="en-US" dirty="0"/>
              <a:t>Immediately after the throw, confirm the spot of impact as determined by the #2 judge.</a:t>
            </a:r>
          </a:p>
          <a:p>
            <a:r>
              <a:rPr lang="en-US" dirty="0"/>
              <a:t>One the measurement is taken, drop the shot off outside the sector line.</a:t>
            </a:r>
          </a:p>
          <a:p>
            <a:r>
              <a:rPr lang="en-US" dirty="0"/>
              <a:t>Do NOT allow the throwers to enter the impact area.</a:t>
            </a:r>
          </a:p>
        </p:txBody>
      </p:sp>
      <p:pic>
        <p:nvPicPr>
          <p:cNvPr id="5" name="Content Placeholder 4" descr="juDGE #2.jpg"/>
          <p:cNvPicPr>
            <a:picLocks noGrp="1" noChangeAspect="1"/>
          </p:cNvPicPr>
          <p:nvPr>
            <p:ph sz="half" idx="2"/>
          </p:nvPr>
        </p:nvPicPr>
        <p:blipFill>
          <a:blip r:embed="rId2" cstate="print"/>
          <a:stretch>
            <a:fillRect/>
          </a:stretch>
        </p:blipFill>
        <p:spPr>
          <a:xfrm>
            <a:off x="4648200" y="2348706"/>
            <a:ext cx="4038600" cy="302895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JUDGE #4</a:t>
            </a:r>
          </a:p>
        </p:txBody>
      </p:sp>
      <p:sp>
        <p:nvSpPr>
          <p:cNvPr id="3" name="Content Placeholder 2"/>
          <p:cNvSpPr>
            <a:spLocks noGrp="1"/>
          </p:cNvSpPr>
          <p:nvPr>
            <p:ph sz="half" idx="1"/>
          </p:nvPr>
        </p:nvSpPr>
        <p:spPr/>
        <p:txBody>
          <a:bodyPr>
            <a:normAutofit lnSpcReduction="10000"/>
          </a:bodyPr>
          <a:lstStyle/>
          <a:p>
            <a:r>
              <a:rPr lang="en-US" dirty="0"/>
              <a:t>Pulls the tape through the ring to ensure the trial is measured correctly.</a:t>
            </a:r>
          </a:p>
          <a:p>
            <a:r>
              <a:rPr lang="en-US" dirty="0"/>
              <a:t>#4 will be at the back of the ring and pull the tape over the center point of the circle</a:t>
            </a:r>
          </a:p>
          <a:p>
            <a:r>
              <a:rPr lang="en-US" dirty="0"/>
              <a:t>The head judge will then measure the mark at the front of the ring</a:t>
            </a:r>
          </a:p>
        </p:txBody>
      </p:sp>
      <p:pic>
        <p:nvPicPr>
          <p:cNvPr id="7" name="Content Placeholder 6" descr="Shot Put Meas.jpg"/>
          <p:cNvPicPr>
            <a:picLocks noGrp="1" noChangeAspect="1"/>
          </p:cNvPicPr>
          <p:nvPr>
            <p:ph sz="half" idx="2"/>
          </p:nvPr>
        </p:nvPicPr>
        <p:blipFill>
          <a:blip r:embed="rId2" cstate="print"/>
          <a:stretch>
            <a:fillRect/>
          </a:stretch>
        </p:blipFill>
        <p:spPr>
          <a:xfrm>
            <a:off x="5371338" y="1933797"/>
            <a:ext cx="2592324" cy="3858768"/>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RECORDER</a:t>
            </a:r>
          </a:p>
        </p:txBody>
      </p:sp>
      <p:sp>
        <p:nvSpPr>
          <p:cNvPr id="3" name="Content Placeholder 2"/>
          <p:cNvSpPr>
            <a:spLocks noGrp="1"/>
          </p:cNvSpPr>
          <p:nvPr>
            <p:ph sz="half" idx="1"/>
          </p:nvPr>
        </p:nvSpPr>
        <p:spPr/>
        <p:txBody>
          <a:bodyPr>
            <a:normAutofit fontScale="70000" lnSpcReduction="20000"/>
          </a:bodyPr>
          <a:lstStyle/>
          <a:p>
            <a:r>
              <a:rPr lang="en-US" dirty="0"/>
              <a:t>Will call up the athletes.</a:t>
            </a:r>
          </a:p>
          <a:p>
            <a:r>
              <a:rPr lang="en-US" dirty="0"/>
              <a:t>UP—meaning the about to throw</a:t>
            </a:r>
          </a:p>
          <a:p>
            <a:r>
              <a:rPr lang="en-US" dirty="0"/>
              <a:t>ON DECK—the next thrower</a:t>
            </a:r>
          </a:p>
          <a:p>
            <a:r>
              <a:rPr lang="en-US" dirty="0"/>
              <a:t>ON HOLD—The one after the one deck person</a:t>
            </a:r>
          </a:p>
          <a:p>
            <a:r>
              <a:rPr lang="en-US" dirty="0"/>
              <a:t>Immediately after the throw, records the result</a:t>
            </a:r>
          </a:p>
          <a:p>
            <a:r>
              <a:rPr lang="en-US" dirty="0"/>
              <a:t>The mark should be recorded to the nearest quarter inch.</a:t>
            </a:r>
          </a:p>
          <a:p>
            <a:r>
              <a:rPr lang="en-US" dirty="0"/>
              <a:t>28-00.25 should be announced as “twenty-eight feet, zero and one-fourth inches”</a:t>
            </a:r>
          </a:p>
          <a:p>
            <a:r>
              <a:rPr lang="en-US" dirty="0"/>
              <a:t>It is recommended that the recorder is seated at a desk behind the sector</a:t>
            </a:r>
          </a:p>
          <a:p>
            <a:endParaRPr lang="en-US" dirty="0"/>
          </a:p>
        </p:txBody>
      </p:sp>
      <p:pic>
        <p:nvPicPr>
          <p:cNvPr id="5" name="Content Placeholder 4" descr="recorder.bmp"/>
          <p:cNvPicPr>
            <a:picLocks noGrp="1" noChangeAspect="1"/>
          </p:cNvPicPr>
          <p:nvPr>
            <p:ph sz="half" idx="2"/>
          </p:nvPr>
        </p:nvPicPr>
        <p:blipFill>
          <a:blip r:embed="rId2" cstate="print"/>
          <a:stretch>
            <a:fillRect/>
          </a:stretch>
        </p:blipFill>
        <p:spPr>
          <a:xfrm>
            <a:off x="4876800" y="1905000"/>
            <a:ext cx="3124200" cy="32004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REVIEW OF THE PROCESS</a:t>
            </a:r>
          </a:p>
        </p:txBody>
      </p:sp>
      <p:sp>
        <p:nvSpPr>
          <p:cNvPr id="3" name="Content Placeholder 2"/>
          <p:cNvSpPr>
            <a:spLocks noGrp="1"/>
          </p:cNvSpPr>
          <p:nvPr>
            <p:ph sz="half" idx="1"/>
          </p:nvPr>
        </p:nvSpPr>
        <p:spPr/>
        <p:txBody>
          <a:bodyPr>
            <a:normAutofit fontScale="70000" lnSpcReduction="20000"/>
          </a:bodyPr>
          <a:lstStyle/>
          <a:p>
            <a:r>
              <a:rPr lang="en-US" dirty="0"/>
              <a:t>(1) Recorder calls the athlete to the ring.  The athlete has 1-minute to make an attempt.</a:t>
            </a:r>
          </a:p>
          <a:p>
            <a:r>
              <a:rPr lang="en-US" dirty="0"/>
              <a:t>(2) After the implement has made contact with the ground, the head judge determines if it is a good throw (white flag) or foul throw (red flag).</a:t>
            </a:r>
          </a:p>
          <a:p>
            <a:r>
              <a:rPr lang="en-US" dirty="0"/>
              <a:t>(3) If legal, then the head judge announces MARK</a:t>
            </a:r>
          </a:p>
          <a:p>
            <a:r>
              <a:rPr lang="en-US" dirty="0"/>
              <a:t>(4) The thrower then, and only then, may leave the ring through the back half of the ring.</a:t>
            </a:r>
          </a:p>
          <a:p>
            <a:r>
              <a:rPr lang="en-US" dirty="0"/>
              <a:t>(5) If the athlete does not exit the ring properly, the head judge raises the red flag and announces foul</a:t>
            </a:r>
          </a:p>
        </p:txBody>
      </p:sp>
      <p:sp>
        <p:nvSpPr>
          <p:cNvPr id="4" name="Content Placeholder 3"/>
          <p:cNvSpPr>
            <a:spLocks noGrp="1"/>
          </p:cNvSpPr>
          <p:nvPr>
            <p:ph sz="half" idx="2"/>
          </p:nvPr>
        </p:nvSpPr>
        <p:spPr/>
        <p:txBody>
          <a:bodyPr>
            <a:normAutofit fontScale="70000" lnSpcReduction="20000"/>
          </a:bodyPr>
          <a:lstStyle/>
          <a:p>
            <a:r>
              <a:rPr lang="en-US" dirty="0"/>
              <a:t>(6) If the mark is legal, the mark is then measured.</a:t>
            </a:r>
          </a:p>
          <a:p>
            <a:r>
              <a:rPr lang="en-US" dirty="0"/>
              <a:t>(7) If the mark is short of the hog line, then it is recorded as a foul.</a:t>
            </a:r>
          </a:p>
          <a:p>
            <a:r>
              <a:rPr lang="en-US" dirty="0"/>
              <a:t>(8) If the mark is good, then the distance is announced in English measurement.</a:t>
            </a:r>
          </a:p>
          <a:p>
            <a:r>
              <a:rPr lang="en-US" dirty="0"/>
              <a:t>(9) The recorder writes in the distance and announces it back to the head judge for confirmation.</a:t>
            </a:r>
          </a:p>
          <a:p>
            <a:r>
              <a:rPr lang="en-US" dirty="0"/>
              <a:t>(10) The process is then repeated for the next thrower.</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UNIFORM RULE</a:t>
            </a:r>
          </a:p>
        </p:txBody>
      </p:sp>
      <p:sp>
        <p:nvSpPr>
          <p:cNvPr id="3" name="Content Placeholder 2"/>
          <p:cNvSpPr>
            <a:spLocks noGrp="1"/>
          </p:cNvSpPr>
          <p:nvPr>
            <p:ph sz="half" idx="1"/>
          </p:nvPr>
        </p:nvSpPr>
        <p:spPr/>
        <p:txBody>
          <a:bodyPr>
            <a:normAutofit fontScale="92500" lnSpcReduction="10000"/>
          </a:bodyPr>
          <a:lstStyle/>
          <a:p>
            <a:r>
              <a:rPr lang="en-US" dirty="0"/>
              <a:t>BEFORE an athlete enters the ring, make sure they are legally equipped (especially the uniform).</a:t>
            </a:r>
          </a:p>
          <a:p>
            <a:r>
              <a:rPr lang="en-US" dirty="0"/>
              <a:t>Say something like, “Remove the ear ring” and give them a minute to do that.</a:t>
            </a:r>
          </a:p>
          <a:p>
            <a:r>
              <a:rPr lang="en-US" dirty="0"/>
              <a:t>If they don’t correct it and enter the ring, it is a FOUL.</a:t>
            </a:r>
          </a:p>
        </p:txBody>
      </p:sp>
      <p:sp>
        <p:nvSpPr>
          <p:cNvPr id="6" name="Content Placeholder 5">
            <a:extLst>
              <a:ext uri="{FF2B5EF4-FFF2-40B4-BE49-F238E27FC236}">
                <a16:creationId xmlns:a16="http://schemas.microsoft.com/office/drawing/2014/main" xmlns="" id="{E7DFFC72-6454-422D-9F1E-14FA88B6C654}"/>
              </a:ext>
            </a:extLst>
          </p:cNvPr>
          <p:cNvSpPr>
            <a:spLocks noGrp="1"/>
          </p:cNvSpPr>
          <p:nvPr>
            <p:ph sz="half" idx="2"/>
          </p:nvPr>
        </p:nvSpPr>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WARM-UP SESSION</a:t>
            </a:r>
          </a:p>
        </p:txBody>
      </p:sp>
      <p:sp>
        <p:nvSpPr>
          <p:cNvPr id="3" name="Content Placeholder 2"/>
          <p:cNvSpPr>
            <a:spLocks noGrp="1"/>
          </p:cNvSpPr>
          <p:nvPr>
            <p:ph sz="half" idx="1"/>
          </p:nvPr>
        </p:nvSpPr>
        <p:spPr/>
        <p:txBody>
          <a:bodyPr>
            <a:normAutofit fontScale="85000" lnSpcReduction="20000"/>
          </a:bodyPr>
          <a:lstStyle/>
          <a:p>
            <a:r>
              <a:rPr lang="en-US" dirty="0"/>
              <a:t>The recorder calls up the first, then subsequent flights.</a:t>
            </a:r>
          </a:p>
          <a:p>
            <a:r>
              <a:rPr lang="en-US" dirty="0"/>
              <a:t>The head judge will give that flight their </a:t>
            </a:r>
            <a:r>
              <a:rPr lang="en-US"/>
              <a:t>final instructions</a:t>
            </a:r>
            <a:endParaRPr lang="en-US" dirty="0"/>
          </a:p>
          <a:p>
            <a:r>
              <a:rPr lang="en-US" dirty="0"/>
              <a:t>Each athlete should have two (2) legal implements to warm-up with.</a:t>
            </a:r>
          </a:p>
          <a:p>
            <a:r>
              <a:rPr lang="en-US" dirty="0"/>
              <a:t>Remind the athletes about all safety procedures</a:t>
            </a:r>
          </a:p>
          <a:p>
            <a:r>
              <a:rPr lang="en-US" dirty="0"/>
              <a:t>The time limit for warm-ups is 15 minutes.</a:t>
            </a:r>
          </a:p>
        </p:txBody>
      </p:sp>
      <p:pic>
        <p:nvPicPr>
          <p:cNvPr id="5" name="Content Placeholder 4" descr="imagesCA8WX9DJ.jpg"/>
          <p:cNvPicPr>
            <a:picLocks noGrp="1" noChangeAspect="1"/>
          </p:cNvPicPr>
          <p:nvPr>
            <p:ph sz="half" idx="2"/>
          </p:nvPr>
        </p:nvPicPr>
        <p:blipFill>
          <a:blip r:embed="rId2" cstate="print"/>
          <a:stretch>
            <a:fillRect/>
          </a:stretch>
        </p:blipFill>
        <p:spPr>
          <a:xfrm>
            <a:off x="6024562" y="3367881"/>
            <a:ext cx="1285875" cy="9906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FLIGHTS</a:t>
            </a:r>
          </a:p>
        </p:txBody>
      </p:sp>
      <p:sp>
        <p:nvSpPr>
          <p:cNvPr id="3" name="Content Placeholder 2"/>
          <p:cNvSpPr>
            <a:spLocks noGrp="1"/>
          </p:cNvSpPr>
          <p:nvPr>
            <p:ph sz="half" idx="1"/>
          </p:nvPr>
        </p:nvSpPr>
        <p:spPr/>
        <p:txBody>
          <a:bodyPr>
            <a:normAutofit fontScale="85000" lnSpcReduction="10000"/>
          </a:bodyPr>
          <a:lstStyle/>
          <a:p>
            <a:r>
              <a:rPr lang="en-US" dirty="0"/>
              <a:t>Flights will be set-up already on the score sheets.</a:t>
            </a:r>
          </a:p>
          <a:p>
            <a:r>
              <a:rPr lang="en-US" dirty="0"/>
              <a:t>The head judge may make adjustments as needed.</a:t>
            </a:r>
          </a:p>
          <a:p>
            <a:r>
              <a:rPr lang="en-US" dirty="0"/>
              <a:t>Start at the top, giving each athlete their first throw, to the bottom of the list</a:t>
            </a:r>
          </a:p>
          <a:p>
            <a:r>
              <a:rPr lang="en-US" dirty="0"/>
              <a:t>Then do the second round, then third round</a:t>
            </a:r>
          </a:p>
          <a:p>
            <a:r>
              <a:rPr lang="en-US" dirty="0"/>
              <a:t>Be sure to write-in the throw measurement in feet and inches.</a:t>
            </a:r>
          </a:p>
        </p:txBody>
      </p:sp>
      <p:sp>
        <p:nvSpPr>
          <p:cNvPr id="4" name="Content Placeholder 3"/>
          <p:cNvSpPr>
            <a:spLocks noGrp="1"/>
          </p:cNvSpPr>
          <p:nvPr>
            <p:ph sz="half" idx="2"/>
          </p:nvPr>
        </p:nvSpPr>
        <p:spPr/>
        <p:txBody>
          <a:bodyPr>
            <a:normAutofit fontScale="85000" lnSpcReduction="10000"/>
          </a:bodyPr>
          <a:lstStyle/>
          <a:p>
            <a:endParaRPr lang="en-US" dirty="0"/>
          </a:p>
        </p:txBody>
      </p:sp>
      <p:pic>
        <p:nvPicPr>
          <p:cNvPr id="1026" name="Picture 2" descr="C:\Documents and Settings\hacstu\Local Settings\Temporary Internet Files\Content.IE5\YNF06NYI\MM900234700[1].gif"/>
          <p:cNvPicPr>
            <a:picLocks noChangeAspect="1" noChangeArrowheads="1" noCrop="1"/>
          </p:cNvPicPr>
          <p:nvPr/>
        </p:nvPicPr>
        <p:blipFill>
          <a:blip r:embed="rId2" cstate="print"/>
          <a:srcRect/>
          <a:stretch>
            <a:fillRect/>
          </a:stretch>
        </p:blipFill>
        <p:spPr bwMode="auto">
          <a:xfrm>
            <a:off x="4648200" y="2209800"/>
            <a:ext cx="3581400" cy="20574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FINALS</a:t>
            </a:r>
          </a:p>
        </p:txBody>
      </p:sp>
      <p:sp>
        <p:nvSpPr>
          <p:cNvPr id="3" name="Content Placeholder 2"/>
          <p:cNvSpPr>
            <a:spLocks noGrp="1"/>
          </p:cNvSpPr>
          <p:nvPr>
            <p:ph sz="half" idx="1"/>
          </p:nvPr>
        </p:nvSpPr>
        <p:spPr/>
        <p:txBody>
          <a:bodyPr/>
          <a:lstStyle/>
          <a:p>
            <a:r>
              <a:rPr lang="en-US" dirty="0"/>
              <a:t>The top eight (8) advance to the finals.</a:t>
            </a:r>
          </a:p>
          <a:p>
            <a:r>
              <a:rPr lang="en-US" dirty="0"/>
              <a:t>If there is a tie for the 8</a:t>
            </a:r>
            <a:r>
              <a:rPr lang="en-US" baseline="30000" dirty="0"/>
              <a:t>th</a:t>
            </a:r>
            <a:r>
              <a:rPr lang="en-US" dirty="0"/>
              <a:t> spot, both advance.</a:t>
            </a:r>
          </a:p>
          <a:p>
            <a:r>
              <a:rPr lang="en-US" dirty="0"/>
              <a:t>The #8 athlete goes first, then #7, and so on.</a:t>
            </a:r>
          </a:p>
          <a:p>
            <a:r>
              <a:rPr lang="en-US" dirty="0"/>
              <a:t>Run the finals just like a flight.</a:t>
            </a:r>
          </a:p>
        </p:txBody>
      </p:sp>
      <p:sp>
        <p:nvSpPr>
          <p:cNvPr id="4" name="Content Placeholder 3"/>
          <p:cNvSpPr>
            <a:spLocks noGrp="1"/>
          </p:cNvSpPr>
          <p:nvPr>
            <p:ph sz="half" idx="2"/>
          </p:nvPr>
        </p:nvSpPr>
        <p:spPr/>
        <p:txBody>
          <a:bodyPr/>
          <a:lstStyle/>
          <a:p>
            <a:endParaRPr lang="en-US"/>
          </a:p>
        </p:txBody>
      </p:sp>
      <p:pic>
        <p:nvPicPr>
          <p:cNvPr id="2050" name="Picture 2" descr="C:\Documents and Settings\hacstu\Local Settings\Temporary Internet Files\Content.IE5\TREWSLN2\MM900283063[1].gif"/>
          <p:cNvPicPr>
            <a:picLocks noChangeAspect="1" noChangeArrowheads="1" noCrop="1"/>
          </p:cNvPicPr>
          <p:nvPr/>
        </p:nvPicPr>
        <p:blipFill>
          <a:blip r:embed="rId2" cstate="print"/>
          <a:srcRect/>
          <a:stretch>
            <a:fillRect/>
          </a:stretch>
        </p:blipFill>
        <p:spPr bwMode="auto">
          <a:xfrm>
            <a:off x="5638800" y="2514600"/>
            <a:ext cx="1447800" cy="21336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PLACEMENT</a:t>
            </a:r>
          </a:p>
        </p:txBody>
      </p:sp>
      <p:sp>
        <p:nvSpPr>
          <p:cNvPr id="3" name="Content Placeholder 2"/>
          <p:cNvSpPr>
            <a:spLocks noGrp="1"/>
          </p:cNvSpPr>
          <p:nvPr>
            <p:ph sz="half" idx="1"/>
          </p:nvPr>
        </p:nvSpPr>
        <p:spPr/>
        <p:txBody>
          <a:bodyPr/>
          <a:lstStyle/>
          <a:p>
            <a:r>
              <a:rPr lang="en-US" dirty="0"/>
              <a:t>The best attempt on the day for each athlete determines the final placement.</a:t>
            </a:r>
          </a:p>
          <a:p>
            <a:r>
              <a:rPr lang="en-US" dirty="0"/>
              <a:t>The computer will sort this all out—so, don’t be too concerned about this.</a:t>
            </a:r>
          </a:p>
        </p:txBody>
      </p:sp>
      <p:sp>
        <p:nvSpPr>
          <p:cNvPr id="4" name="Content Placeholder 3"/>
          <p:cNvSpPr>
            <a:spLocks noGrp="1"/>
          </p:cNvSpPr>
          <p:nvPr>
            <p:ph sz="half" idx="2"/>
          </p:nvPr>
        </p:nvSpPr>
        <p:spPr/>
        <p:txBody>
          <a:bodyPr/>
          <a:lstStyle/>
          <a:p>
            <a:endParaRPr lang="en-US"/>
          </a:p>
        </p:txBody>
      </p:sp>
      <p:pic>
        <p:nvPicPr>
          <p:cNvPr id="3074" name="Picture 2" descr="C:\Documents and Settings\hacstu\Local Settings\Temporary Internet Files\Content.IE5\QM1HCJEC\MP900384688[1].jpg"/>
          <p:cNvPicPr>
            <a:picLocks noChangeAspect="1" noChangeArrowheads="1"/>
          </p:cNvPicPr>
          <p:nvPr/>
        </p:nvPicPr>
        <p:blipFill>
          <a:blip r:embed="rId2" cstate="print"/>
          <a:srcRect/>
          <a:stretch>
            <a:fillRect/>
          </a:stretch>
        </p:blipFill>
        <p:spPr bwMode="auto">
          <a:xfrm>
            <a:off x="4953000" y="2362200"/>
            <a:ext cx="3169920" cy="32766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UNUSUAL OCCURANCES</a:t>
            </a:r>
          </a:p>
        </p:txBody>
      </p:sp>
      <p:sp>
        <p:nvSpPr>
          <p:cNvPr id="3" name="Content Placeholder 2"/>
          <p:cNvSpPr>
            <a:spLocks noGrp="1"/>
          </p:cNvSpPr>
          <p:nvPr>
            <p:ph sz="half" idx="1"/>
          </p:nvPr>
        </p:nvSpPr>
        <p:spPr/>
        <p:txBody>
          <a:bodyPr/>
          <a:lstStyle/>
          <a:p>
            <a:r>
              <a:rPr lang="en-US" dirty="0"/>
              <a:t>If something unusual happened, such as a sportsmanship issue, please note that on the appropriate form and turn that in with the results to the timing tent.</a:t>
            </a:r>
          </a:p>
          <a:p>
            <a:endParaRPr lang="en-US" dirty="0"/>
          </a:p>
        </p:txBody>
      </p:sp>
      <p:pic>
        <p:nvPicPr>
          <p:cNvPr id="4098" name="Picture 2" descr="C:\Documents and Settings\hacstu\Local Settings\Temporary Internet Files\Content.IE5\TREWSLN2\MM900236461[1].gif"/>
          <p:cNvPicPr>
            <a:picLocks noGrp="1" noChangeAspect="1" noChangeArrowheads="1" noCrop="1"/>
          </p:cNvPicPr>
          <p:nvPr>
            <p:ph sz="half" idx="2"/>
          </p:nvPr>
        </p:nvPicPr>
        <p:blipFill>
          <a:blip r:embed="rId2" cstate="print"/>
          <a:stretch>
            <a:fillRect/>
          </a:stretch>
        </p:blipFill>
        <p:spPr bwMode="auto">
          <a:xfrm>
            <a:off x="6057900" y="3253581"/>
            <a:ext cx="1219200" cy="12192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CLOSING DOWN THE FACILITY</a:t>
            </a:r>
          </a:p>
        </p:txBody>
      </p:sp>
      <p:sp>
        <p:nvSpPr>
          <p:cNvPr id="3" name="Content Placeholder 2"/>
          <p:cNvSpPr>
            <a:spLocks noGrp="1"/>
          </p:cNvSpPr>
          <p:nvPr>
            <p:ph sz="half" idx="1"/>
          </p:nvPr>
        </p:nvSpPr>
        <p:spPr/>
        <p:txBody>
          <a:bodyPr/>
          <a:lstStyle/>
          <a:p>
            <a:r>
              <a:rPr lang="en-US" dirty="0"/>
              <a:t>When leaving the venue, place a cone in the center of the ring.</a:t>
            </a:r>
          </a:p>
        </p:txBody>
      </p:sp>
      <p:pic>
        <p:nvPicPr>
          <p:cNvPr id="5122" name="Picture 2" descr="C:\Documents and Settings\hacstu\Local Settings\Temporary Internet Files\Content.IE5\QM1HCJEC\MP900385954[1].jpg"/>
          <p:cNvPicPr>
            <a:picLocks noGrp="1" noChangeAspect="1" noChangeArrowheads="1"/>
          </p:cNvPicPr>
          <p:nvPr>
            <p:ph sz="half" idx="2"/>
          </p:nvPr>
        </p:nvPicPr>
        <p:blipFill>
          <a:blip r:embed="rId2" cstate="print"/>
          <a:stretch>
            <a:fillRect/>
          </a:stretch>
        </p:blipFill>
        <p:spPr bwMode="auto">
          <a:xfrm>
            <a:off x="5051085" y="1600200"/>
            <a:ext cx="3232830" cy="4525963"/>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406</TotalTime>
  <Words>1343</Words>
  <Application>Microsoft Office PowerPoint</Application>
  <PresentationFormat>On-screen Show (4:3)</PresentationFormat>
  <Paragraphs>140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JAVELIN</vt:lpstr>
      <vt:lpstr>SAFETY</vt:lpstr>
      <vt:lpstr>safety</vt:lpstr>
      <vt:lpstr>WARM-UPS</vt:lpstr>
      <vt:lpstr>SET-UP</vt:lpstr>
      <vt:lpstr>EQUIPMENT NEEDED</vt:lpstr>
      <vt:lpstr>BINDER</vt:lpstr>
      <vt:lpstr>ALSO NEEDED</vt:lpstr>
      <vt:lpstr>STAFFING</vt:lpstr>
      <vt:lpstr>HEAD JUDGE #1</vt:lpstr>
      <vt:lpstr>POINT OF EMPHASIS </vt:lpstr>
      <vt:lpstr>DISPUTES</vt:lpstr>
      <vt:lpstr> JUDGE #2</vt:lpstr>
      <vt:lpstr>JUDGE #3</vt:lpstr>
      <vt:lpstr>JUDGE #4</vt:lpstr>
      <vt:lpstr>RECORDER</vt:lpstr>
      <vt:lpstr>REVIEW OF THE PROCESS</vt:lpstr>
      <vt:lpstr>UNIFORM RULE</vt:lpstr>
      <vt:lpstr>WARM-UP SESSION</vt:lpstr>
      <vt:lpstr>FLIGHTS</vt:lpstr>
      <vt:lpstr>FINALS</vt:lpstr>
      <vt:lpstr>PLACEMENT</vt:lpstr>
      <vt:lpstr>UNUSUAL OCCURANCES</vt:lpstr>
      <vt:lpstr>CLOSING DOWN THE FACILITY</vt:lpstr>
    </vt:vector>
  </TitlesOfParts>
  <Company>Vocational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DISCUS</dc:title>
  <dc:creator>hacstu</dc:creator>
  <cp:lastModifiedBy>Spursol-Zulfiqar</cp:lastModifiedBy>
  <cp:revision>46</cp:revision>
  <dcterms:created xsi:type="dcterms:W3CDTF">2012-07-16T15:21:31Z</dcterms:created>
  <dcterms:modified xsi:type="dcterms:W3CDTF">2019-12-24T18:44:59Z</dcterms:modified>
</cp:coreProperties>
</file>